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3" r:id="rId7"/>
    <p:sldId id="264" r:id="rId8"/>
    <p:sldId id="265" r:id="rId9"/>
    <p:sldId id="276" r:id="rId10"/>
    <p:sldId id="266" r:id="rId11"/>
    <p:sldId id="267" r:id="rId12"/>
    <p:sldId id="268" r:id="rId13"/>
    <p:sldId id="269" r:id="rId14"/>
    <p:sldId id="270" r:id="rId15"/>
    <p:sldId id="275" r:id="rId16"/>
    <p:sldId id="277" r:id="rId17"/>
    <p:sldId id="271" r:id="rId18"/>
    <p:sldId id="272" r:id="rId19"/>
    <p:sldId id="273" r:id="rId20"/>
    <p:sldId id="274" r:id="rId21"/>
  </p:sldIdLst>
  <p:sldSz cx="1080135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004" y="-68"/>
      </p:cViewPr>
      <p:guideLst>
        <p:guide orient="horz" pos="2160"/>
        <p:guide pos="3402"/>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101" y="2130426"/>
            <a:ext cx="9181148"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620203" y="3886200"/>
            <a:ext cx="756094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43FFCD-F0A3-42B7-B3CD-573E4DDFC2E1}"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43FFCD-F0A3-42B7-B3CD-573E4DDFC2E1}"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30979" y="274639"/>
            <a:ext cx="2430304"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0067" y="274639"/>
            <a:ext cx="7110889"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43FFCD-F0A3-42B7-B3CD-573E4DDFC2E1}"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43FFCD-F0A3-42B7-B3CD-573E4DDFC2E1}"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3232" y="4406901"/>
            <a:ext cx="9181148"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53232" y="2906713"/>
            <a:ext cx="918114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43FFCD-F0A3-42B7-B3CD-573E4DDFC2E1}"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0068" y="1600201"/>
            <a:ext cx="4770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90686" y="1600201"/>
            <a:ext cx="4770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43FFCD-F0A3-42B7-B3CD-573E4DDFC2E1}"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0068" y="1535113"/>
            <a:ext cx="47724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0068" y="2174875"/>
            <a:ext cx="47724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86936" y="1535113"/>
            <a:ext cx="477434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486936" y="2174875"/>
            <a:ext cx="477434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43FFCD-F0A3-42B7-B3CD-573E4DDFC2E1}"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43FFCD-F0A3-42B7-B3CD-573E4DDFC2E1}"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43FFCD-F0A3-42B7-B3CD-573E4DDFC2E1}"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68" y="273050"/>
            <a:ext cx="355357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223028" y="273051"/>
            <a:ext cx="603825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0068" y="1435101"/>
            <a:ext cx="355357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43FFCD-F0A3-42B7-B3CD-573E4DDFC2E1}"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7140" y="4800600"/>
            <a:ext cx="648081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17140" y="612775"/>
            <a:ext cx="64808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117140" y="5367338"/>
            <a:ext cx="64808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43FFCD-F0A3-42B7-B3CD-573E4DDFC2E1}"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373DB-7140-4506-B4C1-FB80CEE272A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68" y="274638"/>
            <a:ext cx="9721215"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0068" y="1600201"/>
            <a:ext cx="972121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0068" y="6356351"/>
            <a:ext cx="25203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3FFCD-F0A3-42B7-B3CD-573E4DDFC2E1}" type="datetimeFigureOut">
              <a:rPr lang="en-US" smtClean="0"/>
              <a:pPr/>
              <a:t>1/15/2025</a:t>
            </a:fld>
            <a:endParaRPr lang="en-US"/>
          </a:p>
        </p:txBody>
      </p:sp>
      <p:sp>
        <p:nvSpPr>
          <p:cNvPr id="5" name="Footer Placeholder 4"/>
          <p:cNvSpPr>
            <a:spLocks noGrp="1"/>
          </p:cNvSpPr>
          <p:nvPr>
            <p:ph type="ftr" sz="quarter" idx="3"/>
          </p:nvPr>
        </p:nvSpPr>
        <p:spPr>
          <a:xfrm>
            <a:off x="3690461" y="6356351"/>
            <a:ext cx="34204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40968" y="6356351"/>
            <a:ext cx="25203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373DB-7140-4506-B4C1-FB80CEE272A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0081" y="2428868"/>
            <a:ext cx="9181148" cy="1470025"/>
          </a:xfrm>
        </p:spPr>
        <p:txBody>
          <a:bodyPr>
            <a:normAutofit fontScale="90000"/>
          </a:bodyPr>
          <a:lstStyle/>
          <a:p>
            <a:pPr lvl="0"/>
            <a:r>
              <a:rPr lang="en-IN" sz="5300" b="1" dirty="0" smtClean="0">
                <a:solidFill>
                  <a:srgbClr val="FF0000"/>
                </a:solidFill>
                <a:latin typeface="Times New Roman" panose="02020603050405020304" pitchFamily="18" charset="0"/>
                <a:cs typeface="Times New Roman" panose="02020603050405020304" pitchFamily="18" charset="0"/>
              </a:rPr>
              <a:t>Remote </a:t>
            </a:r>
            <a:r>
              <a:rPr lang="en-IN" sz="5300" b="1" dirty="0">
                <a:solidFill>
                  <a:srgbClr val="FF0000"/>
                </a:solidFill>
                <a:latin typeface="Times New Roman" panose="02020603050405020304" pitchFamily="18" charset="0"/>
                <a:cs typeface="Times New Roman" panose="02020603050405020304" pitchFamily="18" charset="0"/>
              </a:rPr>
              <a:t>Patient Monitoring </a:t>
            </a:r>
            <a:r>
              <a:rPr lang="en-IN" sz="5300" b="1" dirty="0" smtClean="0">
                <a:solidFill>
                  <a:srgbClr val="FF0000"/>
                </a:solidFill>
                <a:latin typeface="Times New Roman" panose="02020603050405020304" pitchFamily="18" charset="0"/>
                <a:cs typeface="Times New Roman" panose="02020603050405020304" pitchFamily="18" charset="0"/>
              </a:rPr>
              <a:t/>
            </a:r>
            <a:br>
              <a:rPr lang="en-IN" sz="5300" b="1" dirty="0" smtClean="0">
                <a:solidFill>
                  <a:srgbClr val="FF0000"/>
                </a:solidFill>
                <a:latin typeface="Times New Roman" panose="02020603050405020304" pitchFamily="18" charset="0"/>
                <a:cs typeface="Times New Roman" panose="02020603050405020304" pitchFamily="18" charset="0"/>
              </a:rPr>
            </a:br>
            <a:r>
              <a:rPr lang="en-IN" sz="5300" b="1" dirty="0" smtClean="0">
                <a:solidFill>
                  <a:srgbClr val="FF0000"/>
                </a:solidFill>
                <a:latin typeface="Times New Roman" panose="02020603050405020304" pitchFamily="18" charset="0"/>
                <a:cs typeface="Times New Roman" panose="02020603050405020304" pitchFamily="18" charset="0"/>
              </a:rPr>
              <a:t>System</a:t>
            </a:r>
            <a:r>
              <a:rPr lang="en-US" b="1" dirty="0">
                <a:solidFill>
                  <a:srgbClr val="FF0000"/>
                </a:solidFill>
                <a:latin typeface="Times New Roman" panose="02020603050405020304" pitchFamily="18" charset="0"/>
                <a:cs typeface="Times New Roman" panose="02020603050405020304" pitchFamily="18" charset="0"/>
              </a:rPr>
              <a:t/>
            </a:r>
            <a:br>
              <a:rPr lang="en-US" b="1" dirty="0">
                <a:solidFill>
                  <a:srgbClr val="FF0000"/>
                </a:solidFill>
                <a:latin typeface="Times New Roman" panose="02020603050405020304" pitchFamily="18" charset="0"/>
                <a:cs typeface="Times New Roman" panose="02020603050405020304" pitchFamily="18" charset="0"/>
              </a:rPr>
            </a:br>
            <a:endParaRPr lang="en-US" dirty="0"/>
          </a:p>
        </p:txBody>
      </p:sp>
      <p:sp>
        <p:nvSpPr>
          <p:cNvPr id="3" name="Subtitle 2"/>
          <p:cNvSpPr>
            <a:spLocks noGrp="1"/>
          </p:cNvSpPr>
          <p:nvPr>
            <p:ph type="subTitle" idx="1"/>
          </p:nvPr>
        </p:nvSpPr>
        <p:spPr/>
        <p:txBody>
          <a:bodyPr/>
          <a:lstStyle/>
          <a:p>
            <a:endParaRPr lang="en-US"/>
          </a:p>
        </p:txBody>
      </p:sp>
      <p:sp>
        <p:nvSpPr>
          <p:cNvPr id="4" name="Title 1"/>
          <p:cNvSpPr txBox="1">
            <a:spLocks/>
          </p:cNvSpPr>
          <p:nvPr/>
        </p:nvSpPr>
        <p:spPr>
          <a:xfrm>
            <a:off x="759437" y="2071678"/>
            <a:ext cx="9181148" cy="181452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5" name="Footer Placeholder 14"/>
          <p:cNvSpPr>
            <a:spLocks noGrp="1"/>
          </p:cNvSpPr>
          <p:nvPr>
            <p:ph type="ftr" sz="quarter" idx="11"/>
          </p:nvPr>
        </p:nvSpPr>
        <p:spPr>
          <a:xfrm>
            <a:off x="4957546" y="6492876"/>
            <a:ext cx="3702322" cy="365125"/>
          </a:xfrm>
        </p:spPr>
        <p:txBody>
          <a:bodyPr/>
          <a:lstStyle/>
          <a:p>
            <a:r>
              <a:rPr lang="en-US" dirty="0">
                <a:solidFill>
                  <a:schemeClr val="tx1"/>
                </a:solidFill>
                <a:latin typeface="Times New Roman" panose="02020603050405020304" pitchFamily="18" charset="0"/>
                <a:cs typeface="Times New Roman" panose="02020603050405020304" pitchFamily="18" charset="0"/>
              </a:rPr>
              <a:t>Dept. of ECE</a:t>
            </a:r>
          </a:p>
        </p:txBody>
      </p:sp>
      <p:sp>
        <p:nvSpPr>
          <p:cNvPr id="6" name="Slide Number Placeholder 15"/>
          <p:cNvSpPr>
            <a:spLocks noGrp="1"/>
          </p:cNvSpPr>
          <p:nvPr>
            <p:ph type="sldNum" sz="quarter" idx="12"/>
          </p:nvPr>
        </p:nvSpPr>
        <p:spPr>
          <a:xfrm>
            <a:off x="11678384" y="6492876"/>
            <a:ext cx="576072" cy="365125"/>
          </a:xfrm>
        </p:spPr>
        <p:txBody>
          <a:bodyPr/>
          <a:lstStyle/>
          <a:p>
            <a:fld id="{14664CE2-A199-492D-95BF-8BD1FF457610}" type="slidenum">
              <a:rPr lang="en-US" smtClean="0"/>
              <a:pPr/>
              <a:t>1</a:t>
            </a:fld>
            <a:endParaRPr lang="en-US"/>
          </a:p>
        </p:txBody>
      </p:sp>
      <p:sp>
        <p:nvSpPr>
          <p:cNvPr id="7" name="AutoShape 4" descr="C:\Users\EC\Desktop\cropped-cddfv-1024x112.webp"/>
          <p:cNvSpPr>
            <a:spLocks noChangeAspect="1" noChangeArrowheads="1"/>
          </p:cNvSpPr>
          <p:nvPr/>
        </p:nvSpPr>
        <p:spPr bwMode="auto">
          <a:xfrm>
            <a:off x="1772071" y="1785927"/>
            <a:ext cx="5295662"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en-US"/>
          </a:p>
        </p:txBody>
      </p:sp>
      <p:sp>
        <p:nvSpPr>
          <p:cNvPr id="8" name="AutoShape 6" descr="C:\Users\EC\Desktop\cropped-cddfv-1024x112.webp"/>
          <p:cNvSpPr>
            <a:spLocks noChangeAspect="1" noChangeArrowheads="1"/>
          </p:cNvSpPr>
          <p:nvPr/>
        </p:nvSpPr>
        <p:spPr bwMode="auto">
          <a:xfrm>
            <a:off x="-1757296" y="-59533"/>
            <a:ext cx="360045"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en-US"/>
          </a:p>
        </p:txBody>
      </p:sp>
      <p:sp>
        <p:nvSpPr>
          <p:cNvPr id="9" name="AutoShape 8" descr="C:\Users\EC\Desktop\cropped-cddfv-1024x112.webp"/>
          <p:cNvSpPr>
            <a:spLocks noChangeAspect="1" noChangeArrowheads="1"/>
          </p:cNvSpPr>
          <p:nvPr/>
        </p:nvSpPr>
        <p:spPr bwMode="auto">
          <a:xfrm>
            <a:off x="-1577274" y="92868"/>
            <a:ext cx="360045"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en-US"/>
          </a:p>
        </p:txBody>
      </p:sp>
      <p:pic>
        <p:nvPicPr>
          <p:cNvPr id="10" name="Picture 9"/>
          <p:cNvPicPr>
            <a:picLocks noChangeAspect="1"/>
          </p:cNvPicPr>
          <p:nvPr/>
        </p:nvPicPr>
        <p:blipFill>
          <a:blip r:embed="rId2" cstate="print"/>
          <a:stretch>
            <a:fillRect/>
          </a:stretch>
        </p:blipFill>
        <p:spPr>
          <a:xfrm>
            <a:off x="675051" y="285728"/>
            <a:ext cx="9029317" cy="836048"/>
          </a:xfrm>
          <a:prstGeom prst="rect">
            <a:avLst/>
          </a:prstGeom>
        </p:spPr>
      </p:pic>
      <p:sp>
        <p:nvSpPr>
          <p:cNvPr id="11" name="TextBox 10"/>
          <p:cNvSpPr txBox="1"/>
          <p:nvPr/>
        </p:nvSpPr>
        <p:spPr>
          <a:xfrm>
            <a:off x="3291022" y="5929331"/>
            <a:ext cx="2455672"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Under the Guidance of</a:t>
            </a:r>
          </a:p>
          <a:p>
            <a:pPr algn="ctr"/>
            <a:r>
              <a:rPr lang="en-IN" b="1" dirty="0">
                <a:latin typeface="Times New Roman" panose="02020603050405020304" pitchFamily="18" charset="0"/>
                <a:cs typeface="Times New Roman" panose="02020603050405020304" pitchFamily="18" charset="0"/>
              </a:rPr>
              <a:t>Dr . </a:t>
            </a:r>
            <a:r>
              <a:rPr lang="en-IN" b="1" dirty="0" err="1">
                <a:latin typeface="Times New Roman" panose="02020603050405020304" pitchFamily="18" charset="0"/>
                <a:cs typeface="Times New Roman" panose="02020603050405020304" pitchFamily="18" charset="0"/>
              </a:rPr>
              <a:t>Arun</a:t>
            </a:r>
            <a:r>
              <a:rPr lang="en-IN" b="1" dirty="0">
                <a:latin typeface="Times New Roman" panose="02020603050405020304" pitchFamily="18" charset="0"/>
                <a:cs typeface="Times New Roman" panose="02020603050405020304" pitchFamily="18" charset="0"/>
              </a:rPr>
              <a:t> S </a:t>
            </a:r>
            <a:r>
              <a:rPr lang="en-IN" b="1" dirty="0" err="1">
                <a:latin typeface="Times New Roman" panose="02020603050405020304" pitchFamily="18" charset="0"/>
                <a:cs typeface="Times New Roman" panose="02020603050405020304" pitchFamily="18" charset="0"/>
              </a:rPr>
              <a:t>Tigadi</a:t>
            </a:r>
            <a:endParaRPr lang="en-US"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759438" y="1214423"/>
            <a:ext cx="7738016"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 Department </a:t>
            </a:r>
            <a:r>
              <a:rPr lang="en-US" sz="2400" dirty="0">
                <a:latin typeface="Times New Roman" panose="02020603050405020304" pitchFamily="18" charset="0"/>
                <a:cs typeface="Times New Roman" panose="02020603050405020304" pitchFamily="18" charset="0"/>
              </a:rPr>
              <a:t>of Electronics and Communication Engineering </a:t>
            </a:r>
          </a:p>
        </p:txBody>
      </p:sp>
      <p:graphicFrame>
        <p:nvGraphicFramePr>
          <p:cNvPr id="13" name="Table 12"/>
          <p:cNvGraphicFramePr>
            <a:graphicFrameLocks noGrp="1"/>
          </p:cNvGraphicFramePr>
          <p:nvPr/>
        </p:nvGraphicFramePr>
        <p:xfrm>
          <a:off x="337507" y="3857628"/>
          <a:ext cx="9601200" cy="1854200"/>
        </p:xfrm>
        <a:graphic>
          <a:graphicData uri="http://schemas.openxmlformats.org/drawingml/2006/table">
            <a:tbl>
              <a:tblPr firstRow="1" bandRow="1">
                <a:tableStyleId>{5C22544A-7EE6-4342-B048-85BDC9FD1C3A}</a:tableStyleId>
              </a:tblPr>
              <a:tblGrid>
                <a:gridCol w="1104844"/>
                <a:gridCol w="3695756"/>
                <a:gridCol w="2400300"/>
                <a:gridCol w="2400300"/>
              </a:tblGrid>
              <a:tr h="370840">
                <a:tc>
                  <a:txBody>
                    <a:bodyPr/>
                    <a:lstStyle/>
                    <a:p>
                      <a:r>
                        <a:rPr lang="en-IN" dirty="0">
                          <a:latin typeface="Times New Roman" panose="02020603050405020304" pitchFamily="18" charset="0"/>
                          <a:cs typeface="Times New Roman" panose="02020603050405020304" pitchFamily="18" charset="0"/>
                        </a:rPr>
                        <a:t>SL.NO.</a:t>
                      </a:r>
                    </a:p>
                  </a:txBody>
                  <a:tcPr marL="108013" marR="108013"/>
                </a:tc>
                <a:tc>
                  <a:txBody>
                    <a:bodyPr/>
                    <a:lstStyle/>
                    <a:p>
                      <a:r>
                        <a:rPr lang="en-IN" dirty="0">
                          <a:latin typeface="Times New Roman" panose="02020603050405020304" pitchFamily="18" charset="0"/>
                          <a:cs typeface="Times New Roman" panose="02020603050405020304" pitchFamily="18" charset="0"/>
                        </a:rPr>
                        <a:t>NAME</a:t>
                      </a:r>
                    </a:p>
                  </a:txBody>
                  <a:tcPr marL="108013" marR="108013"/>
                </a:tc>
                <a:tc>
                  <a:txBody>
                    <a:bodyPr/>
                    <a:lstStyle/>
                    <a:p>
                      <a:r>
                        <a:rPr lang="en-IN" dirty="0">
                          <a:latin typeface="Times New Roman" panose="02020603050405020304" pitchFamily="18" charset="0"/>
                          <a:cs typeface="Times New Roman" panose="02020603050405020304" pitchFamily="18" charset="0"/>
                        </a:rPr>
                        <a:t>USN</a:t>
                      </a:r>
                    </a:p>
                  </a:txBody>
                  <a:tcPr marL="108013" marR="108013"/>
                </a:tc>
                <a:tc>
                  <a:txBody>
                    <a:bodyPr/>
                    <a:lstStyle/>
                    <a:p>
                      <a:r>
                        <a:rPr lang="en-IN" dirty="0">
                          <a:latin typeface="Times New Roman" panose="02020603050405020304" pitchFamily="18" charset="0"/>
                          <a:cs typeface="Times New Roman" panose="02020603050405020304" pitchFamily="18" charset="0"/>
                        </a:rPr>
                        <a:t>ROLL NO.</a:t>
                      </a:r>
                    </a:p>
                  </a:txBody>
                  <a:tcPr marL="108013" marR="108013"/>
                </a:tc>
              </a:tr>
              <a:tr h="370840">
                <a:tc>
                  <a:txBody>
                    <a:bodyPr/>
                    <a:lstStyle/>
                    <a:p>
                      <a:r>
                        <a:rPr lang="en-IN" dirty="0">
                          <a:latin typeface="Times New Roman" panose="02020603050405020304" pitchFamily="18" charset="0"/>
                          <a:cs typeface="Times New Roman" panose="02020603050405020304" pitchFamily="18" charset="0"/>
                        </a:rPr>
                        <a:t>01</a:t>
                      </a:r>
                    </a:p>
                  </a:txBody>
                  <a:tcPr marL="108013" marR="108013"/>
                </a:tc>
                <a:tc>
                  <a:txBody>
                    <a:bodyPr/>
                    <a:lstStyle/>
                    <a:p>
                      <a:r>
                        <a:rPr lang="en-IN" altLang="en-IN" dirty="0" err="1">
                          <a:latin typeface="Times New Roman" panose="02020603050405020304" pitchFamily="18" charset="0"/>
                          <a:cs typeface="Times New Roman" panose="02020603050405020304" pitchFamily="18" charset="0"/>
                        </a:rPr>
                        <a:t>Akash</a:t>
                      </a:r>
                      <a:r>
                        <a:rPr lang="en-IN" altLang="en-IN" baseline="0" dirty="0">
                          <a:latin typeface="Times New Roman" panose="02020603050405020304" pitchFamily="18" charset="0"/>
                          <a:cs typeface="Times New Roman" panose="02020603050405020304" pitchFamily="18" charset="0"/>
                        </a:rPr>
                        <a:t> </a:t>
                      </a:r>
                      <a:r>
                        <a:rPr lang="en-IN" altLang="en-IN" baseline="0" dirty="0" err="1">
                          <a:latin typeface="Times New Roman" panose="02020603050405020304" pitchFamily="18" charset="0"/>
                          <a:cs typeface="Times New Roman" panose="02020603050405020304" pitchFamily="18" charset="0"/>
                        </a:rPr>
                        <a:t>Potdar</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r>
                        <a:rPr lang="en-IN" dirty="0">
                          <a:latin typeface="Times New Roman" panose="02020603050405020304" pitchFamily="18" charset="0"/>
                          <a:cs typeface="Times New Roman" panose="02020603050405020304" pitchFamily="18" charset="0"/>
                        </a:rPr>
                        <a:t>02FE22BEC003</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r>
                        <a:rPr lang="en-US" dirty="0">
                          <a:latin typeface="Times New Roman" panose="02020603050405020304" pitchFamily="18" charset="0"/>
                          <a:cs typeface="Times New Roman" panose="02020603050405020304" pitchFamily="18" charset="0"/>
                        </a:rPr>
                        <a:t>06</a:t>
                      </a:r>
                      <a:endParaRPr lang="en-IN" dirty="0">
                        <a:latin typeface="Times New Roman" panose="02020603050405020304" pitchFamily="18" charset="0"/>
                        <a:cs typeface="Times New Roman" panose="02020603050405020304" pitchFamily="18" charset="0"/>
                      </a:endParaRPr>
                    </a:p>
                  </a:txBody>
                  <a:tcPr marL="108013" marR="108013"/>
                </a:tc>
              </a:tr>
              <a:tr h="370840">
                <a:tc>
                  <a:txBody>
                    <a:bodyPr/>
                    <a:lstStyle/>
                    <a:p>
                      <a:r>
                        <a:rPr lang="en-IN" dirty="0">
                          <a:latin typeface="Times New Roman" panose="02020603050405020304" pitchFamily="18" charset="0"/>
                          <a:cs typeface="Times New Roman" panose="02020603050405020304" pitchFamily="18" charset="0"/>
                        </a:rPr>
                        <a:t>02</a:t>
                      </a:r>
                    </a:p>
                  </a:txBody>
                  <a:tcPr marL="108013" marR="108013"/>
                </a:tc>
                <a:tc>
                  <a:txBody>
                    <a:bodyPr/>
                    <a:lstStyle/>
                    <a:p>
                      <a:r>
                        <a:rPr lang="en-IN" altLang="en-IN" dirty="0" err="1">
                          <a:latin typeface="Times New Roman" panose="02020603050405020304" pitchFamily="18" charset="0"/>
                          <a:cs typeface="Times New Roman" panose="02020603050405020304" pitchFamily="18" charset="0"/>
                        </a:rPr>
                        <a:t>Ayan</a:t>
                      </a:r>
                      <a:r>
                        <a:rPr lang="en-IN" altLang="en-IN" baseline="0" dirty="0">
                          <a:latin typeface="Times New Roman" panose="02020603050405020304" pitchFamily="18" charset="0"/>
                          <a:cs typeface="Times New Roman" panose="02020603050405020304" pitchFamily="18" charset="0"/>
                        </a:rPr>
                        <a:t> </a:t>
                      </a:r>
                      <a:r>
                        <a:rPr lang="en-IN" altLang="en-IN" baseline="0" dirty="0" err="1">
                          <a:latin typeface="Times New Roman" panose="02020603050405020304" pitchFamily="18" charset="0"/>
                          <a:cs typeface="Times New Roman" panose="02020603050405020304" pitchFamily="18" charset="0"/>
                        </a:rPr>
                        <a:t>Kudachi</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latin typeface="Times New Roman" panose="02020603050405020304" pitchFamily="18" charset="0"/>
                          <a:cs typeface="Times New Roman" panose="02020603050405020304" pitchFamily="18" charset="0"/>
                        </a:rPr>
                        <a:t>02FE22BEC013</a:t>
                      </a:r>
                      <a:endParaRPr lang="en-IN" dirty="0">
                        <a:latin typeface="Times New Roman" panose="02020603050405020304" pitchFamily="18" charset="0"/>
                        <a:cs typeface="Times New Roman" panose="02020603050405020304" pitchFamily="18" charset="0"/>
                      </a:endParaRPr>
                    </a:p>
                  </a:txBody>
                  <a:tcPr marL="108013" marR="108013"/>
                </a:tc>
                <a:tc>
                  <a:txBody>
                    <a:bodyPr/>
                    <a:lstStyle/>
                    <a:p>
                      <a:r>
                        <a:rPr lang="en-IN" dirty="0">
                          <a:latin typeface="Times New Roman" panose="02020603050405020304" pitchFamily="18" charset="0"/>
                          <a:cs typeface="Times New Roman" panose="02020603050405020304" pitchFamily="18" charset="0"/>
                        </a:rPr>
                        <a:t>15</a:t>
                      </a:r>
                    </a:p>
                  </a:txBody>
                  <a:tcPr marL="108013" marR="108013"/>
                </a:tc>
              </a:tr>
              <a:tr h="370840">
                <a:tc>
                  <a:txBody>
                    <a:bodyPr/>
                    <a:lstStyle/>
                    <a:p>
                      <a:r>
                        <a:rPr lang="en-IN" dirty="0">
                          <a:latin typeface="Times New Roman" panose="02020603050405020304" pitchFamily="18" charset="0"/>
                          <a:cs typeface="Times New Roman" panose="02020603050405020304" pitchFamily="18" charset="0"/>
                        </a:rPr>
                        <a:t>03</a:t>
                      </a:r>
                    </a:p>
                  </a:txBody>
                  <a:tcPr marL="108013" marR="108013"/>
                </a:tc>
                <a:tc>
                  <a:txBody>
                    <a:bodyPr/>
                    <a:lstStyle/>
                    <a:p>
                      <a:r>
                        <a:rPr lang="en-IN" altLang="en-IN" dirty="0" err="1">
                          <a:latin typeface="Times New Roman" panose="02020603050405020304" pitchFamily="18" charset="0"/>
                          <a:cs typeface="Times New Roman" panose="02020603050405020304" pitchFamily="18" charset="0"/>
                        </a:rPr>
                        <a:t>Pallavi</a:t>
                      </a:r>
                      <a:r>
                        <a:rPr lang="en-IN" altLang="en-IN" baseline="0" dirty="0">
                          <a:latin typeface="Times New Roman" panose="02020603050405020304" pitchFamily="18" charset="0"/>
                          <a:cs typeface="Times New Roman" panose="02020603050405020304" pitchFamily="18" charset="0"/>
                        </a:rPr>
                        <a:t> Lad </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02FE22BEC0</a:t>
                      </a:r>
                      <a:r>
                        <a:rPr lang="en-US" dirty="0">
                          <a:latin typeface="Times New Roman" panose="02020603050405020304" pitchFamily="18" charset="0"/>
                          <a:cs typeface="Times New Roman" panose="02020603050405020304" pitchFamily="18" charset="0"/>
                        </a:rPr>
                        <a:t>46</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r>
                        <a:rPr lang="en-IN" altLang="en-IN" dirty="0">
                          <a:latin typeface="Times New Roman" panose="02020603050405020304" pitchFamily="18" charset="0"/>
                          <a:cs typeface="Times New Roman" panose="02020603050405020304" pitchFamily="18" charset="0"/>
                        </a:rPr>
                        <a:t>44</a:t>
                      </a:r>
                      <a:endParaRPr lang="en-US" altLang="en-IN" dirty="0">
                        <a:latin typeface="Times New Roman" panose="02020603050405020304" pitchFamily="18" charset="0"/>
                        <a:cs typeface="Times New Roman" panose="02020603050405020304" pitchFamily="18" charset="0"/>
                      </a:endParaRPr>
                    </a:p>
                  </a:txBody>
                  <a:tcPr marL="108013" marR="108013"/>
                </a:tc>
              </a:tr>
              <a:tr h="370840">
                <a:tc>
                  <a:txBody>
                    <a:bodyPr/>
                    <a:lstStyle/>
                    <a:p>
                      <a:r>
                        <a:rPr lang="en-IN" dirty="0">
                          <a:latin typeface="Times New Roman" panose="02020603050405020304" pitchFamily="18" charset="0"/>
                          <a:cs typeface="Times New Roman" panose="02020603050405020304" pitchFamily="18" charset="0"/>
                        </a:rPr>
                        <a:t>04</a:t>
                      </a:r>
                    </a:p>
                  </a:txBody>
                  <a:tcPr marL="108013" marR="108013"/>
                </a:tc>
                <a:tc>
                  <a:txBody>
                    <a:bodyPr/>
                    <a:lstStyle/>
                    <a:p>
                      <a:r>
                        <a:rPr lang="en-IN" altLang="en-IN" dirty="0" err="1">
                          <a:latin typeface="Times New Roman" panose="02020603050405020304" pitchFamily="18" charset="0"/>
                          <a:cs typeface="Times New Roman" panose="02020603050405020304" pitchFamily="18" charset="0"/>
                        </a:rPr>
                        <a:t>Vaibhavi</a:t>
                      </a:r>
                      <a:r>
                        <a:rPr lang="en-IN" altLang="en-IN" baseline="0" dirty="0">
                          <a:latin typeface="Times New Roman" panose="02020603050405020304" pitchFamily="18" charset="0"/>
                          <a:cs typeface="Times New Roman" panose="02020603050405020304" pitchFamily="18" charset="0"/>
                        </a:rPr>
                        <a:t> </a:t>
                      </a:r>
                      <a:r>
                        <a:rPr lang="en-IN" altLang="en-IN" baseline="0" dirty="0" err="1">
                          <a:latin typeface="Times New Roman" panose="02020603050405020304" pitchFamily="18" charset="0"/>
                          <a:cs typeface="Times New Roman" panose="02020603050405020304" pitchFamily="18" charset="0"/>
                        </a:rPr>
                        <a:t>Patil</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latin typeface="Times New Roman" panose="02020603050405020304" pitchFamily="18" charset="0"/>
                          <a:cs typeface="Times New Roman" panose="02020603050405020304" pitchFamily="18" charset="0"/>
                        </a:rPr>
                        <a:t>02FE22BEC0</a:t>
                      </a:r>
                      <a:r>
                        <a:rPr lang="en-US" dirty="0">
                          <a:latin typeface="Times New Roman" panose="02020603050405020304" pitchFamily="18" charset="0"/>
                          <a:cs typeface="Times New Roman" panose="02020603050405020304" pitchFamily="18" charset="0"/>
                        </a:rPr>
                        <a:t>48</a:t>
                      </a:r>
                      <a:endParaRPr lang="en-US" altLang="en-IN" dirty="0">
                        <a:latin typeface="Times New Roman" panose="02020603050405020304" pitchFamily="18" charset="0"/>
                        <a:cs typeface="Times New Roman" panose="02020603050405020304" pitchFamily="18" charset="0"/>
                      </a:endParaRPr>
                    </a:p>
                  </a:txBody>
                  <a:tcPr marL="108013" marR="108013"/>
                </a:tc>
                <a:tc>
                  <a:txBody>
                    <a:bodyPr/>
                    <a:lstStyle/>
                    <a:p>
                      <a:r>
                        <a:rPr lang="en-IN" altLang="en-IN" dirty="0">
                          <a:latin typeface="Times New Roman" panose="02020603050405020304" pitchFamily="18" charset="0"/>
                          <a:cs typeface="Times New Roman" panose="02020603050405020304" pitchFamily="18" charset="0"/>
                        </a:rPr>
                        <a:t>46</a:t>
                      </a:r>
                      <a:endParaRPr lang="en-US" altLang="en-IN" dirty="0">
                        <a:latin typeface="Times New Roman" panose="02020603050405020304" pitchFamily="18" charset="0"/>
                        <a:cs typeface="Times New Roman" panose="02020603050405020304" pitchFamily="18" charset="0"/>
                      </a:endParaRPr>
                    </a:p>
                  </a:txBody>
                  <a:tcPr marL="108013" marR="108013"/>
                </a:tc>
              </a:tr>
            </a:tbl>
          </a:graphicData>
        </a:graphic>
      </p:graphicFrame>
      <p:sp>
        <p:nvSpPr>
          <p:cNvPr id="14" name="TextBox 13"/>
          <p:cNvSpPr txBox="1"/>
          <p:nvPr/>
        </p:nvSpPr>
        <p:spPr>
          <a:xfrm>
            <a:off x="2194002" y="1785926"/>
            <a:ext cx="5078135" cy="369332"/>
          </a:xfrm>
          <a:prstGeom prst="rect">
            <a:avLst/>
          </a:prstGeom>
          <a:noFill/>
        </p:spPr>
        <p:txBody>
          <a:bodyPr wrap="square" rtlCol="0">
            <a:spAutoFit/>
          </a:bodyPr>
          <a:lstStyle/>
          <a:p>
            <a:pPr algn="ctr"/>
            <a:r>
              <a:rPr lang="en-IN" b="1" dirty="0" smtClean="0">
                <a:latin typeface="Times New Roman" panose="02020603050405020304" pitchFamily="18" charset="0"/>
                <a:cs typeface="Times New Roman" panose="02020603050405020304" pitchFamily="18" charset="0"/>
              </a:rPr>
              <a:t>MINI </a:t>
            </a:r>
            <a:r>
              <a:rPr lang="en-IN" b="1" dirty="0">
                <a:latin typeface="Times New Roman" panose="02020603050405020304" pitchFamily="18" charset="0"/>
                <a:cs typeface="Times New Roman" panose="02020603050405020304" pitchFamily="18" charset="0"/>
              </a:rPr>
              <a:t>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itchFamily="18" charset="0"/>
                <a:cs typeface="Times New Roman" pitchFamily="18" charset="0"/>
              </a:rPr>
              <a:t>Component Specification</a:t>
            </a:r>
            <a:endParaRPr lang="en-US" dirty="0">
              <a:solidFill>
                <a:srgbClr val="FF0000"/>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custDataLst>
              <p:tags r:id="rId1"/>
            </p:custDataLst>
          </p:nvPr>
        </p:nvGraphicFramePr>
        <p:xfrm>
          <a:off x="234029" y="1224915"/>
          <a:ext cx="10027254" cy="5133340"/>
        </p:xfrm>
        <a:graphic>
          <a:graphicData uri="http://schemas.openxmlformats.org/drawingml/2006/table">
            <a:tbl>
              <a:tblPr firstRow="1" bandRow="1">
                <a:tableStyleId>{5C22544A-7EE6-4342-B048-85BDC9FD1C3A}</a:tableStyleId>
              </a:tblPr>
              <a:tblGrid>
                <a:gridCol w="1062133"/>
                <a:gridCol w="4102263"/>
                <a:gridCol w="4862858"/>
              </a:tblGrid>
              <a:tr h="1109980">
                <a:tc>
                  <a:txBody>
                    <a:bodyPr/>
                    <a:lstStyle/>
                    <a:p>
                      <a:r>
                        <a:rPr lang="en-IN" sz="1800" dirty="0" err="1" smtClean="0">
                          <a:solidFill>
                            <a:schemeClr val="tx1"/>
                          </a:solidFill>
                          <a:latin typeface="Times New Roman" panose="02020603050405020304" pitchFamily="18" charset="0"/>
                          <a:cs typeface="Times New Roman" panose="02020603050405020304" pitchFamily="18" charset="0"/>
                        </a:rPr>
                        <a:t>Sl.No</a:t>
                      </a:r>
                    </a:p>
                  </a:txBody>
                  <a:tcPr marL="108013" marR="108013"/>
                </a:tc>
                <a:tc>
                  <a:txBody>
                    <a:bodyPr/>
                    <a:lstStyle/>
                    <a:p>
                      <a:r>
                        <a:rPr lang="en-IN" sz="1800" dirty="0" smtClean="0">
                          <a:solidFill>
                            <a:schemeClr val="tx1"/>
                          </a:solidFill>
                          <a:latin typeface="Times New Roman" panose="02020603050405020304" pitchFamily="18" charset="0"/>
                          <a:cs typeface="Times New Roman" panose="02020603050405020304" pitchFamily="18" charset="0"/>
                        </a:rPr>
                        <a:t>Components </a:t>
                      </a:r>
                    </a:p>
                  </a:txBody>
                  <a:tcPr marL="108013" marR="108013"/>
                </a:tc>
                <a:tc>
                  <a:txBody>
                    <a:bodyPr/>
                    <a:lstStyle/>
                    <a:p>
                      <a:r>
                        <a:rPr lang="en-IN" sz="1800" dirty="0" smtClean="0">
                          <a:solidFill>
                            <a:schemeClr val="tx1"/>
                          </a:solidFill>
                          <a:latin typeface="Times New Roman" panose="02020603050405020304" pitchFamily="18" charset="0"/>
                          <a:cs typeface="Times New Roman" panose="02020603050405020304" pitchFamily="18" charset="0"/>
                        </a:rPr>
                        <a:t>Specifications</a:t>
                      </a:r>
                    </a:p>
                  </a:txBody>
                  <a:tcPr marL="108013" marR="108013"/>
                </a:tc>
              </a:tr>
              <a:tr h="1567815">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1</a:t>
                      </a:r>
                    </a:p>
                  </a:txBody>
                  <a:tcPr marL="81010" marR="81010" marT="0" marB="0"/>
                </a:tc>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ESP32 Development Board</a:t>
                      </a:r>
                    </a:p>
                  </a:txBody>
                  <a:tcPr marL="81010" marR="81010" marT="0" marB="0"/>
                </a:tc>
                <a:tc>
                  <a:txBody>
                    <a:bodyPr/>
                    <a:lstStyle/>
                    <a:p>
                      <a:pPr algn="just">
                        <a:lnSpc>
                          <a:spcPct val="115000"/>
                        </a:lnSpc>
                        <a:spcAft>
                          <a:spcPts val="0"/>
                        </a:spcAft>
                      </a:pPr>
                      <a:r>
                        <a:rPr lang="en-US" sz="1800">
                          <a:latin typeface="Times New Roman" panose="02020603050405020304" pitchFamily="18" charset="0"/>
                          <a:ea typeface="MS Mincho"/>
                          <a:cs typeface="Times New Roman" panose="02020603050405020304" pitchFamily="18" charset="0"/>
                        </a:rPr>
                        <a:t>- Dual-core 32-bit LX6, up to 240 MHz</a:t>
                      </a:r>
                      <a:br>
                        <a:rPr lang="en-US" sz="1800">
                          <a:latin typeface="Times New Roman" panose="02020603050405020304" pitchFamily="18" charset="0"/>
                          <a:ea typeface="MS Mincho"/>
                          <a:cs typeface="Times New Roman" panose="02020603050405020304" pitchFamily="18" charset="0"/>
                        </a:rPr>
                      </a:br>
                      <a:r>
                        <a:rPr lang="en-US" sz="1800">
                          <a:latin typeface="Times New Roman" panose="02020603050405020304" pitchFamily="18" charset="0"/>
                          <a:ea typeface="MS Mincho"/>
                          <a:cs typeface="Times New Roman" panose="02020603050405020304" pitchFamily="18" charset="0"/>
                        </a:rPr>
                        <a:t>- 520 KB SRAM, 448 KB ROM</a:t>
                      </a:r>
                      <a:br>
                        <a:rPr lang="en-US" sz="1800">
                          <a:latin typeface="Times New Roman" panose="02020603050405020304" pitchFamily="18" charset="0"/>
                          <a:ea typeface="MS Mincho"/>
                          <a:cs typeface="Times New Roman" panose="02020603050405020304" pitchFamily="18" charset="0"/>
                        </a:rPr>
                      </a:br>
                      <a:r>
                        <a:rPr lang="en-US" sz="1800">
                          <a:latin typeface="Times New Roman" panose="02020603050405020304" pitchFamily="18" charset="0"/>
                          <a:ea typeface="MS Mincho"/>
                          <a:cs typeface="Times New Roman" panose="02020603050405020304" pitchFamily="18" charset="0"/>
                        </a:rPr>
                        <a:t>- Wi-Fi 2.4 GHz, Bluetooth v4.2</a:t>
                      </a:r>
                      <a:br>
                        <a:rPr lang="en-US" sz="1800">
                          <a:latin typeface="Times New Roman" panose="02020603050405020304" pitchFamily="18" charset="0"/>
                          <a:ea typeface="MS Mincho"/>
                          <a:cs typeface="Times New Roman" panose="02020603050405020304" pitchFamily="18" charset="0"/>
                        </a:rPr>
                      </a:br>
                      <a:r>
                        <a:rPr lang="en-US" sz="1800">
                          <a:latin typeface="Times New Roman" panose="02020603050405020304" pitchFamily="18" charset="0"/>
                          <a:ea typeface="MS Mincho"/>
                          <a:cs typeface="Times New Roman" panose="02020603050405020304" pitchFamily="18" charset="0"/>
                        </a:rPr>
                        <a:t>- 34 programmable pins</a:t>
                      </a:r>
                    </a:p>
                  </a:txBody>
                  <a:tcPr marL="81010" marR="81010" marT="0" marB="0"/>
                </a:tc>
              </a:tr>
              <a:tr h="1306830">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2</a:t>
                      </a:r>
                    </a:p>
                  </a:txBody>
                  <a:tcPr marL="81010" marR="81010" marT="0" marB="0"/>
                </a:tc>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MAX30102 Spo2 Sensor</a:t>
                      </a:r>
                    </a:p>
                  </a:txBody>
                  <a:tcPr marL="81010" marR="81010" marT="0" marB="0"/>
                </a:tc>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 LED peak wavelength of 660 nm/880 nm</a:t>
                      </a:r>
                      <a:br>
                        <a:rPr lang="en-US" sz="1800" dirty="0">
                          <a:latin typeface="Times New Roman" panose="02020603050405020304" pitchFamily="18" charset="0"/>
                          <a:ea typeface="MS Mincho"/>
                          <a:cs typeface="Times New Roman" panose="02020603050405020304" pitchFamily="18" charset="0"/>
                        </a:rPr>
                      </a:br>
                      <a:r>
                        <a:rPr lang="en-US" sz="1800" dirty="0">
                          <a:latin typeface="Times New Roman" panose="02020603050405020304" pitchFamily="18" charset="0"/>
                          <a:ea typeface="MS Mincho"/>
                          <a:cs typeface="Times New Roman" panose="02020603050405020304" pitchFamily="18" charset="0"/>
                        </a:rPr>
                        <a:t>- Operating Voltage: 3.3 V to 5 V</a:t>
                      </a:r>
                      <a:br>
                        <a:rPr lang="en-US" sz="1800" dirty="0">
                          <a:latin typeface="Times New Roman" panose="02020603050405020304" pitchFamily="18" charset="0"/>
                          <a:ea typeface="MS Mincho"/>
                          <a:cs typeface="Times New Roman" panose="02020603050405020304" pitchFamily="18" charset="0"/>
                        </a:rPr>
                      </a:br>
                      <a:r>
                        <a:rPr lang="en-US" sz="1800" dirty="0">
                          <a:latin typeface="Times New Roman" panose="02020603050405020304" pitchFamily="18" charset="0"/>
                          <a:ea typeface="MS Mincho"/>
                          <a:cs typeface="Times New Roman" panose="02020603050405020304" pitchFamily="18" charset="0"/>
                        </a:rPr>
                        <a:t>- I2C interface</a:t>
                      </a:r>
                    </a:p>
                  </a:txBody>
                  <a:tcPr marL="81010" marR="81010" marT="0" marB="0"/>
                </a:tc>
              </a:tr>
              <a:tr h="1148715">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3</a:t>
                      </a:r>
                    </a:p>
                  </a:txBody>
                  <a:tcPr marL="81010" marR="81010" marT="0" marB="0"/>
                </a:tc>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DS18B20 Temperature Sensor</a:t>
                      </a:r>
                    </a:p>
                  </a:txBody>
                  <a:tcPr marL="81010" marR="81010" marT="0" marB="0"/>
                </a:tc>
                <a:tc>
                  <a:txBody>
                    <a:bodyPr/>
                    <a:lstStyle/>
                    <a:p>
                      <a:pPr algn="just">
                        <a:lnSpc>
                          <a:spcPct val="115000"/>
                        </a:lnSpc>
                        <a:spcAft>
                          <a:spcPts val="0"/>
                        </a:spcAft>
                      </a:pPr>
                      <a:r>
                        <a:rPr lang="en-US" sz="1800" dirty="0">
                          <a:latin typeface="Times New Roman" panose="02020603050405020304" pitchFamily="18" charset="0"/>
                          <a:ea typeface="MS Mincho"/>
                          <a:cs typeface="Times New Roman" panose="02020603050405020304" pitchFamily="18" charset="0"/>
                        </a:rPr>
                        <a:t>- 1-Wire communication</a:t>
                      </a:r>
                      <a:br>
                        <a:rPr lang="en-US" sz="1800" dirty="0">
                          <a:latin typeface="Times New Roman" panose="02020603050405020304" pitchFamily="18" charset="0"/>
                          <a:ea typeface="MS Mincho"/>
                          <a:cs typeface="Times New Roman" panose="02020603050405020304" pitchFamily="18" charset="0"/>
                        </a:rPr>
                      </a:br>
                      <a:r>
                        <a:rPr lang="en-US" sz="1800" dirty="0">
                          <a:latin typeface="Times New Roman" panose="02020603050405020304" pitchFamily="18" charset="0"/>
                          <a:ea typeface="MS Mincho"/>
                          <a:cs typeface="Times New Roman" panose="02020603050405020304" pitchFamily="18" charset="0"/>
                        </a:rPr>
                        <a:t>- Operating Voltage: 3 V to 5 V</a:t>
                      </a:r>
                      <a:br>
                        <a:rPr lang="en-US" sz="1800" dirty="0">
                          <a:latin typeface="Times New Roman" panose="02020603050405020304" pitchFamily="18" charset="0"/>
                          <a:ea typeface="MS Mincho"/>
                          <a:cs typeface="Times New Roman" panose="02020603050405020304" pitchFamily="18" charset="0"/>
                        </a:rPr>
                      </a:br>
                      <a:r>
                        <a:rPr lang="en-US" sz="1800" dirty="0">
                          <a:latin typeface="Times New Roman" panose="02020603050405020304" pitchFamily="18" charset="0"/>
                          <a:ea typeface="MS Mincho"/>
                          <a:cs typeface="Times New Roman" panose="02020603050405020304" pitchFamily="18" charset="0"/>
                        </a:rPr>
                        <a:t>- Temperature Range: -55°C to +125°C</a:t>
                      </a:r>
                    </a:p>
                  </a:txBody>
                  <a:tcPr marL="81010" marR="81010" marT="0" marB="0"/>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custDataLst>
              <p:tags r:id="rId1"/>
            </p:custDataLst>
          </p:nvPr>
        </p:nvGraphicFramePr>
        <p:xfrm>
          <a:off x="234780" y="816610"/>
          <a:ext cx="10157020" cy="4434840"/>
        </p:xfrm>
        <a:graphic>
          <a:graphicData uri="http://schemas.openxmlformats.org/drawingml/2006/table">
            <a:tbl>
              <a:tblPr firstRow="1" bandRow="1">
                <a:tableStyleId>{5C22544A-7EE6-4342-B048-85BDC9FD1C3A}</a:tableStyleId>
              </a:tblPr>
              <a:tblGrid>
                <a:gridCol w="3517190"/>
                <a:gridCol w="3319915"/>
                <a:gridCol w="3319915"/>
              </a:tblGrid>
              <a:tr h="1848485">
                <a:tc>
                  <a:txBody>
                    <a:bodyPr/>
                    <a:lstStyle/>
                    <a:p>
                      <a:pPr algn="just">
                        <a:lnSpc>
                          <a:spcPct val="115000"/>
                        </a:lnSpc>
                        <a:spcAft>
                          <a:spcPts val="0"/>
                        </a:spcAft>
                      </a:pPr>
                      <a:r>
                        <a:rPr lang="en-US" sz="1800" b="0" dirty="0">
                          <a:solidFill>
                            <a:schemeClr val="tx1"/>
                          </a:solidFill>
                          <a:latin typeface="Times New Roman" panose="02020603050405020304" pitchFamily="18" charset="0"/>
                          <a:ea typeface="MS Mincho"/>
                          <a:cs typeface="Times New Roman" panose="02020603050405020304" pitchFamily="18" charset="0"/>
                        </a:rPr>
                        <a:t>4</a:t>
                      </a:r>
                    </a:p>
                  </a:txBody>
                  <a:tcPr marL="81010" marR="81010" marT="0" marB="0">
                    <a:solidFill>
                      <a:schemeClr val="accent1">
                        <a:lumMod val="40000"/>
                        <a:lumOff val="60000"/>
                      </a:schemeClr>
                    </a:solidFill>
                  </a:tcPr>
                </a:tc>
                <a:tc>
                  <a:txBody>
                    <a:bodyPr/>
                    <a:lstStyle/>
                    <a:p>
                      <a:pPr algn="just">
                        <a:lnSpc>
                          <a:spcPct val="115000"/>
                        </a:lnSpc>
                        <a:spcAft>
                          <a:spcPts val="0"/>
                        </a:spcAft>
                      </a:pPr>
                      <a:r>
                        <a:rPr lang="en-US" sz="1800" b="0" dirty="0">
                          <a:solidFill>
                            <a:schemeClr val="tx1"/>
                          </a:solidFill>
                          <a:latin typeface="Times New Roman" panose="02020603050405020304" pitchFamily="18" charset="0"/>
                          <a:ea typeface="MS Mincho"/>
                          <a:cs typeface="Times New Roman" panose="02020603050405020304" pitchFamily="18" charset="0"/>
                        </a:rPr>
                        <a:t>Ad8232 ECG Sensor</a:t>
                      </a:r>
                    </a:p>
                  </a:txBody>
                  <a:tcPr marL="81010" marR="81010" marT="0" marB="0">
                    <a:solidFill>
                      <a:schemeClr val="accent1">
                        <a:lumMod val="40000"/>
                        <a:lumOff val="60000"/>
                      </a:schemeClr>
                    </a:solidFill>
                  </a:tcPr>
                </a:tc>
                <a:tc>
                  <a:txBody>
                    <a:bodyPr/>
                    <a:lstStyle/>
                    <a:p>
                      <a:pPr algn="just">
                        <a:lnSpc>
                          <a:spcPct val="115000"/>
                        </a:lnSpc>
                        <a:spcAft>
                          <a:spcPts val="0"/>
                        </a:spcAft>
                      </a:pPr>
                      <a:r>
                        <a:rPr lang="en-US" sz="1800" b="0" dirty="0">
                          <a:solidFill>
                            <a:schemeClr val="tx1"/>
                          </a:solidFill>
                          <a:latin typeface="Times New Roman" panose="02020603050405020304" pitchFamily="18" charset="0"/>
                          <a:ea typeface="MS Mincho"/>
                          <a:cs typeface="Times New Roman" panose="02020603050405020304" pitchFamily="18" charset="0"/>
                        </a:rPr>
                        <a:t>- Voltage: 2.0 V to 3.5 V</a:t>
                      </a:r>
                      <a:br>
                        <a:rPr lang="en-US" sz="1800" b="0" dirty="0">
                          <a:solidFill>
                            <a:schemeClr val="tx1"/>
                          </a:solidFill>
                          <a:latin typeface="Times New Roman" panose="02020603050405020304" pitchFamily="18" charset="0"/>
                          <a:ea typeface="MS Mincho"/>
                          <a:cs typeface="Times New Roman" panose="02020603050405020304" pitchFamily="18" charset="0"/>
                        </a:rPr>
                      </a:br>
                      <a:r>
                        <a:rPr lang="en-US" sz="1800" b="0" dirty="0">
                          <a:solidFill>
                            <a:schemeClr val="tx1"/>
                          </a:solidFill>
                          <a:latin typeface="Times New Roman" panose="02020603050405020304" pitchFamily="18" charset="0"/>
                          <a:ea typeface="MS Mincho"/>
                          <a:cs typeface="Times New Roman" panose="02020603050405020304" pitchFamily="18" charset="0"/>
                        </a:rPr>
                        <a:t>- Current: 170 µA</a:t>
                      </a:r>
                      <a:br>
                        <a:rPr lang="en-US" sz="1800" b="0" dirty="0">
                          <a:solidFill>
                            <a:schemeClr val="tx1"/>
                          </a:solidFill>
                          <a:latin typeface="Times New Roman" panose="02020603050405020304" pitchFamily="18" charset="0"/>
                          <a:ea typeface="MS Mincho"/>
                          <a:cs typeface="Times New Roman" panose="02020603050405020304" pitchFamily="18" charset="0"/>
                        </a:rPr>
                      </a:br>
                      <a:r>
                        <a:rPr lang="en-US" sz="1800" b="0" dirty="0">
                          <a:solidFill>
                            <a:schemeClr val="tx1"/>
                          </a:solidFill>
                          <a:latin typeface="Times New Roman" panose="02020603050405020304" pitchFamily="18" charset="0"/>
                          <a:ea typeface="MS Mincho"/>
                          <a:cs typeface="Times New Roman" panose="02020603050405020304" pitchFamily="18" charset="0"/>
                        </a:rPr>
                        <a:t>- Common-mode rejection ratio: 80 dB (60 Hz)</a:t>
                      </a:r>
                    </a:p>
                  </a:txBody>
                  <a:tcPr marL="81010" marR="81010" marT="0" marB="0">
                    <a:solidFill>
                      <a:schemeClr val="accent1">
                        <a:lumMod val="40000"/>
                        <a:lumOff val="60000"/>
                      </a:schemeClr>
                    </a:solidFill>
                  </a:tcPr>
                </a:tc>
              </a:tr>
              <a:tr h="2586355">
                <a:tc>
                  <a:txBody>
                    <a:bodyPr/>
                    <a:lstStyle/>
                    <a:p>
                      <a:pPr algn="just">
                        <a:lnSpc>
                          <a:spcPct val="115000"/>
                        </a:lnSpc>
                        <a:spcAft>
                          <a:spcPts val="0"/>
                        </a:spcAft>
                      </a:pPr>
                      <a:r>
                        <a:rPr lang="en-US" sz="1800" b="0">
                          <a:solidFill>
                            <a:schemeClr val="tx1"/>
                          </a:solidFill>
                          <a:latin typeface="Times New Roman" panose="02020603050405020304" pitchFamily="18" charset="0"/>
                          <a:ea typeface="MS Mincho"/>
                          <a:cs typeface="Times New Roman" panose="02020603050405020304" pitchFamily="18" charset="0"/>
                        </a:rPr>
                        <a:t>5</a:t>
                      </a:r>
                    </a:p>
                  </a:txBody>
                  <a:tcPr marL="81010" marR="81010" marT="0" marB="0"/>
                </a:tc>
                <a:tc>
                  <a:txBody>
                    <a:bodyPr/>
                    <a:lstStyle/>
                    <a:p>
                      <a:pPr algn="just">
                        <a:lnSpc>
                          <a:spcPct val="115000"/>
                        </a:lnSpc>
                        <a:spcAft>
                          <a:spcPts val="0"/>
                        </a:spcAft>
                      </a:pPr>
                      <a:r>
                        <a:rPr lang="en-US" sz="1800" b="0">
                          <a:solidFill>
                            <a:schemeClr val="tx1"/>
                          </a:solidFill>
                          <a:latin typeface="Times New Roman" panose="02020603050405020304" pitchFamily="18" charset="0"/>
                          <a:ea typeface="MS Mincho"/>
                          <a:cs typeface="Times New Roman" panose="02020603050405020304" pitchFamily="18" charset="0"/>
                        </a:rPr>
                        <a:t>MPU6050 Sensor</a:t>
                      </a:r>
                    </a:p>
                  </a:txBody>
                  <a:tcPr marL="81010" marR="81010" marT="0" marB="0"/>
                </a:tc>
                <a:tc>
                  <a:txBody>
                    <a:bodyPr/>
                    <a:lstStyle/>
                    <a:p>
                      <a:pPr algn="just">
                        <a:lnSpc>
                          <a:spcPct val="115000"/>
                        </a:lnSpc>
                        <a:spcAft>
                          <a:spcPts val="0"/>
                        </a:spcAft>
                      </a:pPr>
                      <a:r>
                        <a:rPr lang="en-US" sz="1800" b="0" dirty="0">
                          <a:solidFill>
                            <a:schemeClr val="tx1"/>
                          </a:solidFill>
                          <a:latin typeface="Times New Roman" panose="02020603050405020304" pitchFamily="18" charset="0"/>
                          <a:ea typeface="MS Mincho"/>
                          <a:cs typeface="Times New Roman" panose="02020603050405020304" pitchFamily="18" charset="0"/>
                        </a:rPr>
                        <a:t>- 3-axis gyroscope and 3-axis accelerometer</a:t>
                      </a:r>
                      <a:br>
                        <a:rPr lang="en-US" sz="1800" b="0" dirty="0">
                          <a:solidFill>
                            <a:schemeClr val="tx1"/>
                          </a:solidFill>
                          <a:latin typeface="Times New Roman" panose="02020603050405020304" pitchFamily="18" charset="0"/>
                          <a:ea typeface="MS Mincho"/>
                          <a:cs typeface="Times New Roman" panose="02020603050405020304" pitchFamily="18" charset="0"/>
                        </a:rPr>
                      </a:br>
                      <a:r>
                        <a:rPr lang="en-US" sz="1800" b="0" dirty="0">
                          <a:solidFill>
                            <a:schemeClr val="tx1"/>
                          </a:solidFill>
                          <a:latin typeface="Times New Roman" panose="02020603050405020304" pitchFamily="18" charset="0"/>
                          <a:ea typeface="MS Mincho"/>
                          <a:cs typeface="Times New Roman" panose="02020603050405020304" pitchFamily="18" charset="0"/>
                        </a:rPr>
                        <a:t>- Operating Voltage: 3 V to 5 V</a:t>
                      </a:r>
                      <a:br>
                        <a:rPr lang="en-US" sz="1800" b="0" dirty="0">
                          <a:solidFill>
                            <a:schemeClr val="tx1"/>
                          </a:solidFill>
                          <a:latin typeface="Times New Roman" panose="02020603050405020304" pitchFamily="18" charset="0"/>
                          <a:ea typeface="MS Mincho"/>
                          <a:cs typeface="Times New Roman" panose="02020603050405020304" pitchFamily="18" charset="0"/>
                        </a:rPr>
                      </a:br>
                      <a:r>
                        <a:rPr lang="en-US" sz="1800" b="0" dirty="0">
                          <a:solidFill>
                            <a:schemeClr val="tx1"/>
                          </a:solidFill>
                          <a:latin typeface="Times New Roman" panose="02020603050405020304" pitchFamily="18" charset="0"/>
                          <a:ea typeface="MS Mincho"/>
                          <a:cs typeface="Times New Roman" panose="02020603050405020304" pitchFamily="18" charset="0"/>
                        </a:rPr>
                        <a:t>- I2C or SPI communication</a:t>
                      </a:r>
                      <a:br>
                        <a:rPr lang="en-US" sz="1800" b="0" dirty="0">
                          <a:solidFill>
                            <a:schemeClr val="tx1"/>
                          </a:solidFill>
                          <a:latin typeface="Times New Roman" panose="02020603050405020304" pitchFamily="18" charset="0"/>
                          <a:ea typeface="MS Mincho"/>
                          <a:cs typeface="Times New Roman" panose="02020603050405020304" pitchFamily="18" charset="0"/>
                        </a:rPr>
                      </a:br>
                      <a:r>
                        <a:rPr lang="en-US" sz="1800" b="0" dirty="0">
                          <a:solidFill>
                            <a:schemeClr val="tx1"/>
                          </a:solidFill>
                          <a:latin typeface="Times New Roman" panose="02020603050405020304" pitchFamily="18" charset="0"/>
                          <a:ea typeface="MS Mincho"/>
                          <a:cs typeface="Times New Roman" panose="02020603050405020304" pitchFamily="18" charset="0"/>
                        </a:rPr>
                        <a:t>- Full-scale range: ±2g, ±4g, ±8g, ±16g</a:t>
                      </a:r>
                    </a:p>
                  </a:txBody>
                  <a:tcPr marL="81010" marR="81010" marT="0" marB="0"/>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anose="02020603050405020304" pitchFamily="18" charset="0"/>
                <a:cs typeface="Times New Roman" panose="02020603050405020304" pitchFamily="18" charset="0"/>
              </a:rPr>
              <a:t>Block Diagram </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471453" y="1500174"/>
            <a:ext cx="8128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dirty="0" smtClean="0">
                <a:solidFill>
                  <a:srgbClr val="FF0000"/>
                </a:solidFill>
                <a:latin typeface="Times New Roman" panose="02020603050405020304" pitchFamily="18" charset="0"/>
                <a:cs typeface="Times New Roman" panose="02020603050405020304" pitchFamily="18" charset="0"/>
              </a:rPr>
              <a:t>Input &amp; Output Parameters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11" name="Content Placeholder 10" descr="ou.jpg"/>
          <p:cNvPicPr>
            <a:picLocks noGrp="1" noChangeAspect="1"/>
          </p:cNvPicPr>
          <p:nvPr>
            <p:ph idx="1"/>
          </p:nvPr>
        </p:nvPicPr>
        <p:blipFill>
          <a:blip r:embed="rId2"/>
          <a:stretch>
            <a:fillRect/>
          </a:stretch>
        </p:blipFill>
        <p:spPr>
          <a:xfrm>
            <a:off x="7425943" y="3071811"/>
            <a:ext cx="2562607" cy="2768601"/>
          </a:xfrm>
        </p:spPr>
      </p:pic>
      <p:sp>
        <p:nvSpPr>
          <p:cNvPr id="12" name="Rectangle 11"/>
          <p:cNvSpPr/>
          <p:nvPr/>
        </p:nvSpPr>
        <p:spPr>
          <a:xfrm>
            <a:off x="590665" y="1857364"/>
            <a:ext cx="7172803" cy="3291840"/>
          </a:xfrm>
          <a:prstGeom prst="rect">
            <a:avLst/>
          </a:prstGeom>
        </p:spPr>
        <p:txBody>
          <a:bodyPr wrap="square">
            <a:spAutoFit/>
          </a:bodyPr>
          <a:lstStyle/>
          <a:p>
            <a:pPr marL="514350" indent="-514350" algn="just">
              <a:buNone/>
            </a:pPr>
            <a:r>
              <a:rPr lang="en-IN" sz="3200" b="1" dirty="0" smtClean="0">
                <a:latin typeface="Times New Roman" panose="02020603050405020304" pitchFamily="18" charset="0"/>
                <a:cs typeface="Times New Roman" panose="02020603050405020304" pitchFamily="18" charset="0"/>
              </a:rPr>
              <a:t>Input :-</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Temperature Range: 97 F (36.1 C) and 99 F (37.2C).</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Blood Oxygen(SpO2):Normal (95% or  higher)&amp; Critical(94% or less).</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Posture of the body :Accelerometer (+-2g,+-4g,+-8g)</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Pulse Rate : 60 to 100 beats per  minute</a:t>
            </a:r>
          </a:p>
          <a:p>
            <a:pPr marL="514350" indent="-514350" algn="just">
              <a:buNone/>
            </a:pPr>
            <a:r>
              <a:rPr lang="en-IN" sz="3200" b="1" dirty="0" smtClean="0">
                <a:latin typeface="Times New Roman" panose="02020603050405020304" pitchFamily="18" charset="0"/>
                <a:cs typeface="Times New Roman" panose="02020603050405020304" pitchFamily="18" charset="0"/>
              </a:rPr>
              <a:t>Output :-</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Mobile App.</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Web Interface.</a:t>
            </a:r>
          </a:p>
          <a:p>
            <a:pPr marL="514350" indent="-514350" algn="just">
              <a:buFont typeface="+mj-lt"/>
              <a:buAutoNum type="arabicPeriod"/>
            </a:pPr>
            <a:r>
              <a:rPr lang="en-IN" dirty="0" smtClean="0">
                <a:latin typeface="Times New Roman" panose="02020603050405020304" pitchFamily="18" charset="0"/>
                <a:cs typeface="Times New Roman" panose="02020603050405020304" pitchFamily="18" charset="0"/>
              </a:rPr>
              <a:t> OLED Display.</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imulation"/>
          <p:cNvPicPr>
            <a:picLocks noGrp="1" noChangeAspect="1"/>
          </p:cNvPicPr>
          <p:nvPr>
            <p:ph idx="1"/>
          </p:nvPr>
        </p:nvPicPr>
        <p:blipFill>
          <a:blip r:embed="rId2"/>
          <a:stretch>
            <a:fillRect/>
          </a:stretch>
        </p:blipFill>
        <p:spPr>
          <a:xfrm>
            <a:off x="1284911" y="1223010"/>
            <a:ext cx="8247281" cy="5269865"/>
          </a:xfrm>
          <a:prstGeom prst="rect">
            <a:avLst/>
          </a:prstGeom>
        </p:spPr>
      </p:pic>
      <p:sp>
        <p:nvSpPr>
          <p:cNvPr id="6" name="Text Box 5"/>
          <p:cNvSpPr txBox="1"/>
          <p:nvPr/>
        </p:nvSpPr>
        <p:spPr>
          <a:xfrm>
            <a:off x="3784223" y="470535"/>
            <a:ext cx="3461683" cy="768350"/>
          </a:xfrm>
          <a:prstGeom prst="rect">
            <a:avLst/>
          </a:prstGeom>
          <a:noFill/>
        </p:spPr>
        <p:txBody>
          <a:bodyPr wrap="square" rtlCol="0">
            <a:spAutoFit/>
          </a:bodyPr>
          <a:lstStyle/>
          <a:p>
            <a:r>
              <a:rPr lang="en-IN" altLang="en-US" sz="4400" dirty="0">
                <a:solidFill>
                  <a:srgbClr val="FF0000"/>
                </a:solidFill>
                <a:latin typeface="Times New Roman" panose="02020603050405020304" pitchFamily="18" charset="0"/>
                <a:cs typeface="Times New Roman" panose="02020603050405020304" pitchFamily="18" charset="0"/>
              </a:rPr>
              <a:t>Simulation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itchFamily="18" charset="0"/>
                <a:cs typeface="Times New Roman" pitchFamily="18" charset="0"/>
              </a:rPr>
              <a:t>Results</a:t>
            </a:r>
            <a:endParaRPr lang="en-US" dirty="0">
              <a:solidFill>
                <a:srgbClr val="FF0000"/>
              </a:solidFill>
              <a:latin typeface="Times New Roman" pitchFamily="18" charset="0"/>
              <a:cs typeface="Times New Roman" pitchFamily="18" charset="0"/>
            </a:endParaRPr>
          </a:p>
        </p:txBody>
      </p:sp>
      <p:pic>
        <p:nvPicPr>
          <p:cNvPr id="4" name="Picture 3"/>
          <p:cNvPicPr>
            <a:picLocks noChangeAspect="1" noChangeArrowheads="1"/>
          </p:cNvPicPr>
          <p:nvPr/>
        </p:nvPicPr>
        <p:blipFill>
          <a:blip r:embed="rId2"/>
          <a:srcRect/>
          <a:stretch>
            <a:fillRect/>
          </a:stretch>
        </p:blipFill>
        <p:spPr bwMode="auto">
          <a:xfrm>
            <a:off x="542891" y="1428736"/>
            <a:ext cx="4714908" cy="4876800"/>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5829303" y="1357298"/>
            <a:ext cx="4805350" cy="4972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471453" y="1214422"/>
            <a:ext cx="5072098" cy="4786346"/>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a:stretch>
            <a:fillRect/>
          </a:stretch>
        </p:blipFill>
        <p:spPr bwMode="auto">
          <a:xfrm>
            <a:off x="6400807" y="1142984"/>
            <a:ext cx="3643338"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latin typeface="Times New Roman" pitchFamily="18" charset="0"/>
                <a:cs typeface="Times New Roman" pitchFamily="18" charset="0"/>
              </a:rPr>
              <a:t>Conclusion</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buNone/>
            </a:pPr>
            <a:r>
              <a:rPr lang="en-US" sz="1800" dirty="0" smtClean="0">
                <a:latin typeface="Times New Roman" pitchFamily="18" charset="0"/>
                <a:cs typeface="Times New Roman" pitchFamily="18" charset="0"/>
              </a:rPr>
              <a:t>      The proposed </a:t>
            </a:r>
            <a:r>
              <a:rPr lang="en-US" sz="1800" dirty="0" err="1" smtClean="0">
                <a:latin typeface="Times New Roman" pitchFamily="18" charset="0"/>
                <a:cs typeface="Times New Roman" pitchFamily="18" charset="0"/>
              </a:rPr>
              <a:t>IoT</a:t>
            </a:r>
            <a:r>
              <a:rPr lang="en-US" sz="1800" dirty="0" smtClean="0">
                <a:latin typeface="Times New Roman" pitchFamily="18" charset="0"/>
                <a:cs typeface="Times New Roman" pitchFamily="18" charset="0"/>
              </a:rPr>
              <a:t> - based remote health monitoring system effectively addresses the challenges of continuous patient monitoring, particularly for individuals with chronic illnesses or those in remote areas. By integrating advanced sensors, a microcontroller, and a mobile application, the system enables real-time collection and transmission of critical health parameters such as body temperature, ECG, oxygen levels, heart rate, and fall detection . The automated alert system facilitates timely medical intervention while reducing dependency on traditional hospital-based healthcare models. Despite its advantages, the system has limitations, including the need for frequent battery recharging and connectivity challenges in low-network areas. Future enhancements could focus on improving energy efficiency through solar-based charging, ensuring secure and seamless data transmission , and incorporating AI-driven predictive analytics for proactive healthcare solutions. These improvements could further elevate the system’s potential to revolutionize remote health monitoring and enhance patient care.</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anose="02020603050405020304" pitchFamily="18" charset="0"/>
                <a:cs typeface="Times New Roman" panose="02020603050405020304" pitchFamily="18" charset="0"/>
              </a:rPr>
              <a:t>References</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US" sz="1800" dirty="0" smtClean="0">
                <a:latin typeface="Times New Roman" panose="02020603050405020304" pitchFamily="18" charset="0"/>
                <a:cs typeface="Times New Roman" panose="02020603050405020304" pitchFamily="18" charset="0"/>
              </a:rPr>
              <a:t>Design of Health Care Monitoring System Based on Internet of Thing (IOT) </a:t>
            </a:r>
            <a:r>
              <a:rPr lang="en-US" sz="1800" dirty="0" err="1" smtClean="0">
                <a:latin typeface="Times New Roman" panose="02020603050405020304" pitchFamily="18" charset="0"/>
                <a:cs typeface="Times New Roman" panose="02020603050405020304" pitchFamily="18" charset="0"/>
              </a:rPr>
              <a:t>Taisir</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Hasan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Abdulameer</a:t>
            </a:r>
            <a:r>
              <a:rPr lang="en-US" sz="1800" dirty="0" smtClean="0">
                <a:latin typeface="Times New Roman" panose="02020603050405020304" pitchFamily="18" charset="0"/>
                <a:cs typeface="Times New Roman" panose="02020603050405020304" pitchFamily="18" charset="0"/>
              </a:rPr>
              <a:t> Department of Information Technology, </a:t>
            </a:r>
            <a:r>
              <a:rPr lang="en-US" sz="1800" dirty="0" err="1" smtClean="0">
                <a:latin typeface="Times New Roman" panose="02020603050405020304" pitchFamily="18" charset="0"/>
                <a:cs typeface="Times New Roman" panose="02020603050405020304" pitchFamily="18" charset="0"/>
              </a:rPr>
              <a:t>Altinbas</a:t>
            </a:r>
            <a:r>
              <a:rPr lang="en-US" sz="1800" dirty="0" smtClean="0">
                <a:latin typeface="Times New Roman" panose="02020603050405020304" pitchFamily="18" charset="0"/>
                <a:cs typeface="Times New Roman" panose="02020603050405020304" pitchFamily="18" charset="0"/>
              </a:rPr>
              <a:t> University </a:t>
            </a:r>
            <a:r>
              <a:rPr lang="en-US" sz="1800" dirty="0" err="1" smtClean="0">
                <a:latin typeface="Times New Roman" panose="02020603050405020304" pitchFamily="18" charset="0"/>
                <a:cs typeface="Times New Roman" panose="02020603050405020304" pitchFamily="18" charset="0"/>
              </a:rPr>
              <a:t>Abdullahi</a:t>
            </a:r>
            <a:r>
              <a:rPr lang="en-US" sz="1800" dirty="0" smtClean="0">
                <a:latin typeface="Times New Roman" panose="02020603050405020304" pitchFamily="18" charset="0"/>
                <a:cs typeface="Times New Roman" panose="02020603050405020304" pitchFamily="18" charset="0"/>
              </a:rPr>
              <a:t> Abdu IBRAHIM Department of Electrical And Computer Engineering, </a:t>
            </a:r>
            <a:r>
              <a:rPr lang="en-US" sz="1800" dirty="0" err="1" smtClean="0">
                <a:latin typeface="Times New Roman" panose="02020603050405020304" pitchFamily="18" charset="0"/>
                <a:cs typeface="Times New Roman" panose="02020603050405020304" pitchFamily="18" charset="0"/>
              </a:rPr>
              <a:t>Altinbas</a:t>
            </a:r>
            <a:r>
              <a:rPr lang="en-US" sz="1800" dirty="0" smtClean="0">
                <a:latin typeface="Times New Roman" panose="02020603050405020304" pitchFamily="18" charset="0"/>
                <a:cs typeface="Times New Roman" panose="02020603050405020304" pitchFamily="18" charset="0"/>
              </a:rPr>
              <a:t> University</a:t>
            </a:r>
          </a:p>
          <a:p>
            <a:pPr algn="just"/>
            <a:r>
              <a:rPr lang="en-US" sz="1800" dirty="0" smtClean="0">
                <a:latin typeface="Times New Roman" panose="02020603050405020304" pitchFamily="18" charset="0"/>
                <a:cs typeface="Times New Roman" panose="02020603050405020304" pitchFamily="18" charset="0"/>
              </a:rPr>
              <a:t>Development of e-Health Monitoring System for Remote Rural Community of India Mohammad </a:t>
            </a:r>
            <a:r>
              <a:rPr lang="en-US" sz="1800" dirty="0" err="1" smtClean="0">
                <a:latin typeface="Times New Roman" panose="02020603050405020304" pitchFamily="18" charset="0"/>
                <a:cs typeface="Times New Roman" panose="02020603050405020304" pitchFamily="18" charset="0"/>
              </a:rPr>
              <a:t>Jabirullah</a:t>
            </a:r>
            <a:r>
              <a:rPr lang="en-US" sz="1800" dirty="0" smtClean="0">
                <a:latin typeface="Times New Roman" panose="02020603050405020304" pitchFamily="18" charset="0"/>
                <a:cs typeface="Times New Roman" panose="02020603050405020304" pitchFamily="18" charset="0"/>
              </a:rPr>
              <a:t> Department of ECE, CMR Engineering College, Hyderabad, </a:t>
            </a:r>
            <a:r>
              <a:rPr lang="en-US" sz="1800" dirty="0" err="1" smtClean="0">
                <a:latin typeface="Times New Roman" panose="02020603050405020304" pitchFamily="18" charset="0"/>
                <a:cs typeface="Times New Roman" panose="02020603050405020304" pitchFamily="18" charset="0"/>
              </a:rPr>
              <a:t>Mirza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Nemath</a:t>
            </a:r>
            <a:r>
              <a:rPr lang="en-US" sz="1800" dirty="0" smtClean="0">
                <a:latin typeface="Times New Roman" panose="02020603050405020304" pitchFamily="18" charset="0"/>
                <a:cs typeface="Times New Roman" panose="02020603050405020304" pitchFamily="18" charset="0"/>
              </a:rPr>
              <a:t> Ali </a:t>
            </a:r>
            <a:r>
              <a:rPr lang="en-US" sz="1800" dirty="0" err="1" smtClean="0">
                <a:latin typeface="Times New Roman" panose="02020603050405020304" pitchFamily="18" charset="0"/>
                <a:cs typeface="Times New Roman" panose="02020603050405020304" pitchFamily="18" charset="0"/>
              </a:rPr>
              <a:t>Baig</a:t>
            </a:r>
            <a:r>
              <a:rPr lang="en-US" sz="1800" dirty="0" smtClean="0">
                <a:latin typeface="Times New Roman" panose="02020603050405020304" pitchFamily="18" charset="0"/>
                <a:cs typeface="Times New Roman" panose="02020603050405020304" pitchFamily="18" charset="0"/>
              </a:rPr>
              <a:t> Department of ECE, Aurora's Engineering College</a:t>
            </a:r>
          </a:p>
          <a:p>
            <a:pPr algn="just"/>
            <a:r>
              <a:rPr lang="en-US" sz="1800" dirty="0" smtClean="0">
                <a:latin typeface="Times New Roman" panose="02020603050405020304" pitchFamily="18" charset="0"/>
                <a:cs typeface="Times New Roman" panose="02020603050405020304" pitchFamily="18" charset="0"/>
              </a:rPr>
              <a:t>Wireless Sensor Networks for Monitoring Physiological Signals of Multiple Patients Reza S. </a:t>
            </a:r>
            <a:r>
              <a:rPr lang="en-US" sz="1800" dirty="0" err="1" smtClean="0">
                <a:latin typeface="Times New Roman" panose="02020603050405020304" pitchFamily="18" charset="0"/>
                <a:cs typeface="Times New Roman" panose="02020603050405020304" pitchFamily="18" charset="0"/>
              </a:rPr>
              <a:t>Dilmaghani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Hossein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Bobarshad</a:t>
            </a:r>
            <a:r>
              <a:rPr lang="en-US" sz="1800" dirty="0" smtClean="0">
                <a:latin typeface="Times New Roman" panose="02020603050405020304" pitchFamily="18" charset="0"/>
                <a:cs typeface="Times New Roman" panose="02020603050405020304" pitchFamily="18" charset="0"/>
              </a:rPr>
              <a:t>, M. </a:t>
            </a:r>
            <a:r>
              <a:rPr lang="en-US" sz="1800" dirty="0" err="1" smtClean="0">
                <a:latin typeface="Times New Roman" panose="02020603050405020304" pitchFamily="18" charset="0"/>
                <a:cs typeface="Times New Roman" panose="02020603050405020304" pitchFamily="18" charset="0"/>
              </a:rPr>
              <a:t>Ghavami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Sabrieh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Choobkar</a:t>
            </a:r>
            <a:r>
              <a:rPr lang="en-US" sz="1800" dirty="0" smtClean="0">
                <a:latin typeface="Times New Roman" panose="02020603050405020304" pitchFamily="18" charset="0"/>
                <a:cs typeface="Times New Roman" panose="02020603050405020304" pitchFamily="18" charset="0"/>
              </a:rPr>
              <a:t>, and Charles Wolfe</a:t>
            </a:r>
          </a:p>
          <a:p>
            <a:pPr algn="just"/>
            <a:r>
              <a:rPr lang="en-US" sz="1800" dirty="0" smtClean="0">
                <a:latin typeface="Times New Roman" panose="02020603050405020304" pitchFamily="18" charset="0"/>
                <a:cs typeface="Times New Roman" panose="02020603050405020304" pitchFamily="18" charset="0"/>
              </a:rPr>
              <a:t>Wearable Respiration Monitoring: Interpretable Inference With Context and Sensor Biomarkers </a:t>
            </a:r>
            <a:r>
              <a:rPr lang="en-US" sz="1800" dirty="0" err="1" smtClean="0">
                <a:latin typeface="Times New Roman" panose="02020603050405020304" pitchFamily="18" charset="0"/>
                <a:cs typeface="Times New Roman" panose="02020603050405020304" pitchFamily="18" charset="0"/>
              </a:rPr>
              <a:t>Ridwan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Alam</a:t>
            </a:r>
            <a:r>
              <a:rPr lang="en-US" sz="1800" dirty="0" smtClean="0">
                <a:latin typeface="Times New Roman" panose="02020603050405020304" pitchFamily="18" charset="0"/>
                <a:cs typeface="Times New Roman" panose="02020603050405020304" pitchFamily="18" charset="0"/>
              </a:rPr>
              <a:t> , Student Member, IEEE, David B. </a:t>
            </a:r>
            <a:r>
              <a:rPr lang="en-US" sz="1800" dirty="0" err="1" smtClean="0">
                <a:latin typeface="Times New Roman" panose="02020603050405020304" pitchFamily="18" charset="0"/>
                <a:cs typeface="Times New Roman" panose="02020603050405020304" pitchFamily="18" charset="0"/>
              </a:rPr>
              <a:t>Peden</a:t>
            </a:r>
            <a:r>
              <a:rPr lang="en-US" sz="1800" dirty="0" smtClean="0">
                <a:latin typeface="Times New Roman" panose="02020603050405020304" pitchFamily="18" charset="0"/>
                <a:cs typeface="Times New Roman" panose="02020603050405020304" pitchFamily="18" charset="0"/>
              </a:rPr>
              <a:t>, and John C. </a:t>
            </a:r>
            <a:r>
              <a:rPr lang="en-US" sz="1800" dirty="0" err="1" smtClean="0">
                <a:latin typeface="Times New Roman" panose="02020603050405020304" pitchFamily="18" charset="0"/>
                <a:cs typeface="Times New Roman" panose="02020603050405020304" pitchFamily="18" charset="0"/>
              </a:rPr>
              <a:t>Lach</a:t>
            </a:r>
            <a:r>
              <a:rPr lang="en-US" sz="1800" dirty="0" smtClean="0">
                <a:latin typeface="Times New Roman" panose="02020603050405020304" pitchFamily="18" charset="0"/>
                <a:cs typeface="Times New Roman" panose="02020603050405020304" pitchFamily="18" charset="0"/>
              </a:rPr>
              <a:t> Senior Member, IEEE.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1800" dirty="0" smtClean="0">
                <a:latin typeface="Times New Roman" panose="02020603050405020304" pitchFamily="18" charset="0"/>
                <a:cs typeface="Times New Roman" panose="02020603050405020304" pitchFamily="18" charset="0"/>
              </a:rPr>
              <a:t>Low-Power Wearable ECG Monitoring System for Multiple-Patient Remote Monitoring Elisa </a:t>
            </a:r>
            <a:r>
              <a:rPr lang="en-US" sz="1800" dirty="0" err="1" smtClean="0">
                <a:latin typeface="Times New Roman" panose="02020603050405020304" pitchFamily="18" charset="0"/>
                <a:cs typeface="Times New Roman" panose="02020603050405020304" pitchFamily="18" charset="0"/>
              </a:rPr>
              <a:t>Spanò</a:t>
            </a:r>
            <a:r>
              <a:rPr lang="en-US" sz="1800" dirty="0" smtClean="0">
                <a:latin typeface="Times New Roman" panose="02020603050405020304" pitchFamily="18" charset="0"/>
                <a:cs typeface="Times New Roman" panose="02020603050405020304" pitchFamily="18" charset="0"/>
              </a:rPr>
              <a:t>, Student Member, IEEE, Stefano Di </a:t>
            </a:r>
            <a:r>
              <a:rPr lang="en-US" sz="1800" dirty="0" err="1" smtClean="0">
                <a:latin typeface="Times New Roman" panose="02020603050405020304" pitchFamily="18" charset="0"/>
                <a:cs typeface="Times New Roman" panose="02020603050405020304" pitchFamily="18" charset="0"/>
              </a:rPr>
              <a:t>Pascoli</a:t>
            </a:r>
            <a:r>
              <a:rPr lang="en-US" sz="1800" dirty="0" smtClean="0">
                <a:latin typeface="Times New Roman" panose="02020603050405020304" pitchFamily="18" charset="0"/>
                <a:cs typeface="Times New Roman" panose="02020603050405020304" pitchFamily="18" charset="0"/>
              </a:rPr>
              <a:t>, and Giuseppe </a:t>
            </a:r>
            <a:r>
              <a:rPr lang="en-US" sz="1800" dirty="0" err="1" smtClean="0">
                <a:latin typeface="Times New Roman" panose="02020603050405020304" pitchFamily="18" charset="0"/>
                <a:cs typeface="Times New Roman" panose="02020603050405020304" pitchFamily="18" charset="0"/>
              </a:rPr>
              <a:t>Iannaccone</a:t>
            </a:r>
            <a:r>
              <a:rPr lang="en-US" sz="1800" dirty="0" smtClean="0">
                <a:latin typeface="Times New Roman" panose="02020603050405020304" pitchFamily="18" charset="0"/>
                <a:cs typeface="Times New Roman" panose="02020603050405020304" pitchFamily="18" charset="0"/>
              </a:rPr>
              <a:t>, Senior Member, IEEE</a:t>
            </a:r>
          </a:p>
          <a:p>
            <a:pPr algn="just"/>
            <a:r>
              <a:rPr lang="en-US" sz="1800" dirty="0" smtClean="0">
                <a:latin typeface="Times New Roman" panose="02020603050405020304" pitchFamily="18" charset="0"/>
                <a:cs typeface="Times New Roman" panose="02020603050405020304" pitchFamily="18" charset="0"/>
              </a:rPr>
              <a:t>Jhansi </a:t>
            </a:r>
            <a:r>
              <a:rPr lang="en-US" sz="1800" dirty="0" err="1" smtClean="0">
                <a:latin typeface="Times New Roman" panose="02020603050405020304" pitchFamily="18" charset="0"/>
                <a:cs typeface="Times New Roman" panose="02020603050405020304" pitchFamily="18" charset="0"/>
              </a:rPr>
              <a:t>Bharathi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Madavarapu</a:t>
            </a:r>
            <a:r>
              <a:rPr lang="en-US" sz="1800" dirty="0" smtClean="0">
                <a:latin typeface="Times New Roman" panose="02020603050405020304" pitchFamily="18" charset="0"/>
                <a:cs typeface="Times New Roman" panose="02020603050405020304" pitchFamily="18" charset="0"/>
              </a:rPr>
              <a:t> IEEE SENSORS JOURNAL, VOL. 24, NO. 20, 15 OCTOBER 2024 HOT Watch: </a:t>
            </a:r>
            <a:r>
              <a:rPr lang="en-US" sz="1800" dirty="0" err="1" smtClean="0">
                <a:latin typeface="Times New Roman" panose="02020603050405020304" pitchFamily="18" charset="0"/>
                <a:cs typeface="Times New Roman" panose="02020603050405020304" pitchFamily="18" charset="0"/>
              </a:rPr>
              <a:t>IoT</a:t>
            </a:r>
            <a:r>
              <a:rPr lang="en-US" sz="1800" dirty="0" smtClean="0">
                <a:latin typeface="Times New Roman" panose="02020603050405020304" pitchFamily="18" charset="0"/>
                <a:cs typeface="Times New Roman" panose="02020603050405020304" pitchFamily="18" charset="0"/>
              </a:rPr>
              <a:t>-Based Wearable Health Monitoring System , Senior Member, IEEE, S. </a:t>
            </a:r>
            <a:r>
              <a:rPr lang="en-US" sz="1800" dirty="0" err="1" smtClean="0">
                <a:latin typeface="Times New Roman" panose="02020603050405020304" pitchFamily="18" charset="0"/>
                <a:cs typeface="Times New Roman" panose="02020603050405020304" pitchFamily="18" charset="0"/>
              </a:rPr>
              <a:t>Nachiyappan</a:t>
            </a:r>
            <a:r>
              <a:rPr lang="en-US" sz="1800" dirty="0" smtClean="0">
                <a:latin typeface="Times New Roman" panose="02020603050405020304" pitchFamily="18" charset="0"/>
                <a:cs typeface="Times New Roman" panose="02020603050405020304" pitchFamily="18" charset="0"/>
              </a:rPr>
              <a:t>, S. </a:t>
            </a:r>
            <a:r>
              <a:rPr lang="en-US" sz="1800" dirty="0" err="1" smtClean="0">
                <a:latin typeface="Times New Roman" panose="02020603050405020304" pitchFamily="18" charset="0"/>
                <a:cs typeface="Times New Roman" panose="02020603050405020304" pitchFamily="18" charset="0"/>
              </a:rPr>
              <a:t>Rajarajeswari</a:t>
            </a:r>
            <a:r>
              <a:rPr lang="en-US" sz="1800" dirty="0" smtClean="0">
                <a:latin typeface="Times New Roman" panose="02020603050405020304" pitchFamily="18" charset="0"/>
                <a:cs typeface="Times New Roman" panose="02020603050405020304" pitchFamily="18" charset="0"/>
              </a:rPr>
              <a:t>, N. </a:t>
            </a:r>
            <a:r>
              <a:rPr lang="en-US" sz="1800" dirty="0" err="1" smtClean="0">
                <a:latin typeface="Times New Roman" panose="02020603050405020304" pitchFamily="18" charset="0"/>
                <a:cs typeface="Times New Roman" panose="02020603050405020304" pitchFamily="18" charset="0"/>
              </a:rPr>
              <a:t>Anusha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Nirmala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Venkatachalam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Rahul</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Charan</a:t>
            </a:r>
            <a:r>
              <a:rPr lang="en-US" sz="1800" dirty="0" smtClean="0">
                <a:latin typeface="Times New Roman" panose="02020603050405020304" pitchFamily="18" charset="0"/>
                <a:cs typeface="Times New Roman" panose="02020603050405020304" pitchFamily="18" charset="0"/>
              </a:rPr>
              <a:t> Bose </a:t>
            </a:r>
            <a:r>
              <a:rPr lang="en-US" sz="1800" dirty="0" err="1" smtClean="0">
                <a:latin typeface="Times New Roman" panose="02020603050405020304" pitchFamily="18" charset="0"/>
                <a:cs typeface="Times New Roman" panose="02020603050405020304" pitchFamily="18" charset="0"/>
              </a:rPr>
              <a:t>Madavarapu</a:t>
            </a:r>
            <a:r>
              <a:rPr lang="en-US" sz="1800" dirty="0" smtClean="0">
                <a:latin typeface="Times New Roman" panose="02020603050405020304" pitchFamily="18" charset="0"/>
                <a:cs typeface="Times New Roman" panose="02020603050405020304" pitchFamily="18" charset="0"/>
              </a:rPr>
              <a:t>, and A. </a:t>
            </a:r>
            <a:r>
              <a:rPr lang="en-US" sz="1800" dirty="0" err="1" smtClean="0">
                <a:latin typeface="Times New Roman" panose="02020603050405020304" pitchFamily="18" charset="0"/>
                <a:cs typeface="Times New Roman" panose="02020603050405020304" pitchFamily="18" charset="0"/>
              </a:rPr>
              <a:t>Ahilan</a:t>
            </a:r>
            <a:r>
              <a:rPr lang="en-US" sz="1800" dirty="0" smtClean="0">
                <a:latin typeface="Times New Roman" panose="02020603050405020304" pitchFamily="18" charset="0"/>
                <a:cs typeface="Times New Roman" panose="02020603050405020304" pitchFamily="18" charset="0"/>
              </a:rPr>
              <a:t>.</a:t>
            </a:r>
          </a:p>
          <a:p>
            <a:pPr algn="just"/>
            <a:r>
              <a:rPr lang="en-US" sz="1800" dirty="0" err="1" smtClean="0">
                <a:latin typeface="Times New Roman" panose="02020603050405020304" pitchFamily="18" charset="0"/>
                <a:cs typeface="Times New Roman" panose="02020603050405020304" pitchFamily="18" charset="0"/>
              </a:rPr>
              <a:t>AWearable</a:t>
            </a:r>
            <a:r>
              <a:rPr lang="en-US" sz="1800" dirty="0" smtClean="0">
                <a:latin typeface="Times New Roman" panose="02020603050405020304" pitchFamily="18" charset="0"/>
                <a:cs typeface="Times New Roman" panose="02020603050405020304" pitchFamily="18" charset="0"/>
              </a:rPr>
              <a:t> EEG-HEG-HRV Multimodal System With Simultaneous Monitoring of </a:t>
            </a:r>
            <a:r>
              <a:rPr lang="en-US" sz="1800" dirty="0" err="1" smtClean="0">
                <a:latin typeface="Times New Roman" panose="02020603050405020304" pitchFamily="18" charset="0"/>
                <a:cs typeface="Times New Roman" panose="02020603050405020304" pitchFamily="18" charset="0"/>
              </a:rPr>
              <a:t>tES</a:t>
            </a:r>
            <a:r>
              <a:rPr lang="en-US" sz="1800" dirty="0" smtClean="0">
                <a:latin typeface="Times New Roman" panose="02020603050405020304" pitchFamily="18" charset="0"/>
                <a:cs typeface="Times New Roman" panose="02020603050405020304" pitchFamily="18" charset="0"/>
              </a:rPr>
              <a:t> for Mental Health Management </a:t>
            </a:r>
            <a:r>
              <a:rPr lang="en-US" sz="1800" dirty="0" err="1" smtClean="0">
                <a:latin typeface="Times New Roman" panose="02020603050405020304" pitchFamily="18" charset="0"/>
                <a:cs typeface="Times New Roman" panose="02020603050405020304" pitchFamily="18" charset="0"/>
              </a:rPr>
              <a:t>Unsoo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Ha,StudentMember,IEEE</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Yongsu</a:t>
            </a:r>
            <a:r>
              <a:rPr lang="en-US" sz="1800" dirty="0" smtClean="0">
                <a:latin typeface="Times New Roman" panose="02020603050405020304" pitchFamily="18" charset="0"/>
                <a:cs typeface="Times New Roman" panose="02020603050405020304" pitchFamily="18" charset="0"/>
              </a:rPr>
              <a:t> Lee, Student Member, IEEE, </a:t>
            </a:r>
            <a:r>
              <a:rPr lang="en-US" sz="1800" dirty="0" err="1" smtClean="0">
                <a:latin typeface="Times New Roman" panose="02020603050405020304" pitchFamily="18" charset="0"/>
                <a:cs typeface="Times New Roman" panose="02020603050405020304" pitchFamily="18" charset="0"/>
              </a:rPr>
              <a:t>Hyunki</a:t>
            </a:r>
            <a:r>
              <a:rPr lang="en-US" sz="1800" dirty="0" smtClean="0">
                <a:latin typeface="Times New Roman" panose="02020603050405020304" pitchFamily="18" charset="0"/>
                <a:cs typeface="Times New Roman" panose="02020603050405020304" pitchFamily="18" charset="0"/>
              </a:rPr>
              <a:t> Kim, Student Member, IEEE, </a:t>
            </a:r>
            <a:r>
              <a:rPr lang="en-US" sz="1800" dirty="0" err="1" smtClean="0">
                <a:latin typeface="Times New Roman" panose="02020603050405020304" pitchFamily="18" charset="0"/>
                <a:cs typeface="Times New Roman" panose="02020603050405020304" pitchFamily="18" charset="0"/>
              </a:rPr>
              <a:t>Taehwan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Roh</a:t>
            </a:r>
            <a:r>
              <a:rPr lang="en-US" sz="1800" dirty="0" smtClean="0">
                <a:latin typeface="Times New Roman" panose="02020603050405020304" pitchFamily="18" charset="0"/>
                <a:cs typeface="Times New Roman" panose="02020603050405020304" pitchFamily="18" charset="0"/>
              </a:rPr>
              <a:t>, Member, IEEE, </a:t>
            </a:r>
            <a:r>
              <a:rPr lang="en-US" sz="1800" dirty="0" err="1" smtClean="0">
                <a:latin typeface="Times New Roman" panose="02020603050405020304" pitchFamily="18" charset="0"/>
                <a:cs typeface="Times New Roman" panose="02020603050405020304" pitchFamily="18" charset="0"/>
              </a:rPr>
              <a:t>Joonsung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Bae</a:t>
            </a:r>
            <a:r>
              <a:rPr lang="en-US" sz="1800" dirty="0" smtClean="0">
                <a:latin typeface="Times New Roman" panose="02020603050405020304" pitchFamily="18" charset="0"/>
                <a:cs typeface="Times New Roman" panose="02020603050405020304" pitchFamily="18" charset="0"/>
              </a:rPr>
              <a:t>, Member, IEEE, </a:t>
            </a:r>
            <a:r>
              <a:rPr lang="en-US" sz="1800" dirty="0" err="1" smtClean="0">
                <a:latin typeface="Times New Roman" panose="02020603050405020304" pitchFamily="18" charset="0"/>
                <a:cs typeface="Times New Roman" panose="02020603050405020304" pitchFamily="18" charset="0"/>
              </a:rPr>
              <a:t>Changhyeon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Kim,StudentMember,IEEE,and</a:t>
            </a:r>
            <a:r>
              <a:rPr lang="en-US" sz="1800" dirty="0" smtClean="0">
                <a:latin typeface="Times New Roman" panose="02020603050405020304" pitchFamily="18" charset="0"/>
                <a:cs typeface="Times New Roman" panose="02020603050405020304" pitchFamily="18" charset="0"/>
              </a:rPr>
              <a:t> Hoi-Jun </a:t>
            </a:r>
            <a:r>
              <a:rPr lang="en-US" sz="1800" dirty="0" err="1" smtClean="0">
                <a:latin typeface="Times New Roman" panose="02020603050405020304" pitchFamily="18" charset="0"/>
                <a:cs typeface="Times New Roman" panose="02020603050405020304" pitchFamily="18" charset="0"/>
              </a:rPr>
              <a:t>Yoo</a:t>
            </a:r>
            <a:r>
              <a:rPr lang="en-US" sz="1800" dirty="0" smtClean="0">
                <a:latin typeface="Times New Roman" panose="02020603050405020304" pitchFamily="18" charset="0"/>
                <a:cs typeface="Times New Roman" panose="02020603050405020304" pitchFamily="18" charset="0"/>
              </a:rPr>
              <a:t>, Fellow, IEEE </a:t>
            </a:r>
          </a:p>
          <a:p>
            <a:pPr algn="just"/>
            <a:r>
              <a:rPr lang="en-US" sz="1800" dirty="0" smtClean="0">
                <a:latin typeface="Times New Roman" panose="02020603050405020304" pitchFamily="18" charset="0"/>
                <a:cs typeface="Times New Roman" panose="02020603050405020304" pitchFamily="18" charset="0"/>
              </a:rPr>
              <a:t>A Wireless and Battery-Free Wearable Pressure Sensing System for Human–Machine Interaction and Health Monitoring Sang Won Lee , </a:t>
            </a:r>
            <a:r>
              <a:rPr lang="en-US" sz="1800" dirty="0" err="1" smtClean="0">
                <a:latin typeface="Times New Roman" panose="02020603050405020304" pitchFamily="18" charset="0"/>
                <a:cs typeface="Times New Roman" panose="02020603050405020304" pitchFamily="18" charset="0"/>
              </a:rPr>
              <a:t>Xiaochang</a:t>
            </a:r>
            <a:r>
              <a:rPr lang="en-US" sz="1800" dirty="0" smtClean="0">
                <a:latin typeface="Times New Roman" panose="02020603050405020304" pitchFamily="18" charset="0"/>
                <a:cs typeface="Times New Roman" panose="02020603050405020304" pitchFamily="18" charset="0"/>
              </a:rPr>
              <a:t> Pei, Jerome </a:t>
            </a:r>
            <a:r>
              <a:rPr lang="en-US" sz="1800" dirty="0" err="1" smtClean="0">
                <a:latin typeface="Times New Roman" panose="02020603050405020304" pitchFamily="18" charset="0"/>
                <a:cs typeface="Times New Roman" panose="02020603050405020304" pitchFamily="18" charset="0"/>
              </a:rPr>
              <a:t>Rajendran</a:t>
            </a:r>
            <a:r>
              <a:rPr lang="en-US" sz="1800" dirty="0" smtClean="0">
                <a:latin typeface="Times New Roman" panose="02020603050405020304" pitchFamily="18" charset="0"/>
                <a:cs typeface="Times New Roman" panose="02020603050405020304" pitchFamily="18" charset="0"/>
              </a:rPr>
              <a:t>, and </a:t>
            </a:r>
            <a:r>
              <a:rPr lang="en-US" sz="1800" dirty="0" err="1" smtClean="0">
                <a:latin typeface="Times New Roman" panose="02020603050405020304" pitchFamily="18" charset="0"/>
                <a:cs typeface="Times New Roman" panose="02020603050405020304" pitchFamily="18" charset="0"/>
              </a:rPr>
              <a:t>Rahim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Esfandyarpour</a:t>
            </a:r>
            <a:r>
              <a:rPr lang="en-US" sz="1800" dirty="0" smtClean="0">
                <a:latin typeface="Times New Roman" panose="02020603050405020304" pitchFamily="18" charset="0"/>
                <a:cs typeface="Times New Roman" panose="02020603050405020304" pitchFamily="18" charset="0"/>
              </a:rPr>
              <a:t>, Member, IEEE.</a:t>
            </a: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itchFamily="18" charset="0"/>
                <a:cs typeface="Times New Roman" pitchFamily="18" charset="0"/>
              </a:rPr>
              <a:t>Content</a:t>
            </a:r>
            <a:r>
              <a:rPr lang="en-IN"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nvPr>
        </p:nvGraphicFramePr>
        <p:xfrm>
          <a:off x="540068" y="1600200"/>
          <a:ext cx="9721215" cy="4829200"/>
        </p:xfrm>
        <a:graphic>
          <a:graphicData uri="http://schemas.openxmlformats.org/drawingml/2006/table">
            <a:tbl>
              <a:tblPr firstRow="1" bandRow="1">
                <a:tableStyleId>{5C22544A-7EE6-4342-B048-85BDC9FD1C3A}</a:tableStyleId>
              </a:tblPr>
              <a:tblGrid>
                <a:gridCol w="9721215"/>
              </a:tblGrid>
              <a:tr h="603650">
                <a:tc>
                  <a:txBody>
                    <a:bodyPr/>
                    <a:lstStyle/>
                    <a:p>
                      <a:pPr>
                        <a:buFont typeface="Wingdings" pitchFamily="2" charset="2"/>
                        <a:buChar char="v"/>
                      </a:pPr>
                      <a:r>
                        <a:rPr lang="en-IN" dirty="0" smtClean="0">
                          <a:solidFill>
                            <a:schemeClr val="tx1"/>
                          </a:solidFill>
                          <a:latin typeface="Times New Roman" pitchFamily="18" charset="0"/>
                          <a:cs typeface="Times New Roman" pitchFamily="18" charset="0"/>
                        </a:rPr>
                        <a:t>  Introduction </a:t>
                      </a:r>
                      <a:endParaRPr lang="en-US" dirty="0">
                        <a:solidFill>
                          <a:schemeClr val="tx1"/>
                        </a:solidFill>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Objectives </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Literacy Survey </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Project Planning and Timeline</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Component Specification</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Block Diagram </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Result</a:t>
                      </a:r>
                      <a:endParaRPr lang="en-US" dirty="0">
                        <a:latin typeface="Times New Roman" pitchFamily="18" charset="0"/>
                        <a:cs typeface="Times New Roman" pitchFamily="18" charset="0"/>
                      </a:endParaRPr>
                    </a:p>
                  </a:txBody>
                  <a:tcPr marL="108013" marR="108013"/>
                </a:tc>
              </a:tr>
              <a:tr h="603650">
                <a:tc>
                  <a:txBody>
                    <a:bodyPr/>
                    <a:lstStyle/>
                    <a:p>
                      <a:pPr>
                        <a:buFont typeface="Wingdings" pitchFamily="2" charset="2"/>
                        <a:buChar char="v"/>
                      </a:pPr>
                      <a:r>
                        <a:rPr lang="en-IN" dirty="0" smtClean="0">
                          <a:latin typeface="Times New Roman" pitchFamily="18" charset="0"/>
                          <a:cs typeface="Times New Roman" pitchFamily="18" charset="0"/>
                        </a:rPr>
                        <a:t> References</a:t>
                      </a:r>
                      <a:endParaRPr lang="en-US" dirty="0">
                        <a:latin typeface="Times New Roman" pitchFamily="18" charset="0"/>
                        <a:cs typeface="Times New Roman" pitchFamily="18" charset="0"/>
                      </a:endParaRPr>
                    </a:p>
                  </a:txBody>
                  <a:tcPr marL="108013" marR="108013"/>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IN" sz="9600" b="1" dirty="0" smtClean="0">
                <a:latin typeface="Times New Roman" panose="02020603050405020304" pitchFamily="18" charset="0"/>
                <a:cs typeface="Times New Roman" panose="02020603050405020304" pitchFamily="18" charset="0"/>
              </a:rPr>
              <a:t>     Thank You</a:t>
            </a:r>
            <a:endParaRPr lang="en-US" sz="9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itchFamily="18" charset="0"/>
                <a:cs typeface="Times New Roman" pitchFamily="18" charset="0"/>
              </a:rPr>
              <a:t>Introduction</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21893" y="1285861"/>
            <a:ext cx="9721215" cy="4525963"/>
          </a:xfrm>
        </p:spPr>
        <p:txBody>
          <a:bodyPr>
            <a:noAutofit/>
          </a:bodyPr>
          <a:lstStyle/>
          <a:p>
            <a:pPr algn="just">
              <a:buNone/>
            </a:pPr>
            <a:r>
              <a:rPr lang="en-IN" sz="1800" b="1" dirty="0" smtClean="0">
                <a:latin typeface="Times New Roman" panose="02020603050405020304" pitchFamily="18" charset="0"/>
                <a:cs typeface="Times New Roman" panose="02020603050405020304" pitchFamily="18" charset="0"/>
              </a:rPr>
              <a:t>Project Scenario :</a:t>
            </a:r>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John is a 55-year-old man with a history of heart disease and respiratory issues. Due to his condition, he requires constant monitoring of his health metrics, such as body temperature, pulse, humidity levels, and ECG (electrocardiogram) readings. John lives in a remote area where frequent visits to the hospital are not possible, and managing his health at home has been a challenge.</a:t>
            </a:r>
          </a:p>
          <a:p>
            <a:pPr algn="just">
              <a:buNone/>
            </a:pPr>
            <a:r>
              <a:rPr lang="en-IN" sz="1800" b="1" dirty="0" smtClean="0">
                <a:latin typeface="Times New Roman" panose="02020603050405020304" pitchFamily="18" charset="0"/>
                <a:cs typeface="Times New Roman" panose="02020603050405020304" pitchFamily="18" charset="0"/>
              </a:rPr>
              <a:t>Need Statement :</a:t>
            </a:r>
            <a:endParaRPr lang="en-US" sz="1800" b="1"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Patients need an easy-to-use system that tracks vital health data like pulse, temperature, and ECG, allowing doctors to monitor their health without frequent hospital visits.</a:t>
            </a:r>
          </a:p>
          <a:p>
            <a:pPr algn="just">
              <a:buNone/>
            </a:pPr>
            <a:r>
              <a:rPr lang="en-US" sz="1800" b="1" dirty="0" smtClean="0">
                <a:latin typeface="Times New Roman" panose="02020603050405020304" pitchFamily="18" charset="0"/>
                <a:cs typeface="Times New Roman" panose="02020603050405020304" pitchFamily="18" charset="0"/>
              </a:rPr>
              <a:t>Problem Statement :</a:t>
            </a:r>
          </a:p>
          <a:p>
            <a:pPr algn="just"/>
            <a:r>
              <a:rPr lang="en-US" sz="2000" dirty="0" smtClean="0">
                <a:latin typeface="Times New Roman" panose="02020603050405020304" pitchFamily="18" charset="0"/>
                <a:cs typeface="Times New Roman" panose="02020603050405020304" pitchFamily="18" charset="0"/>
              </a:rPr>
              <a:t>To design remote health monitoring system that enables patients to conveniently track and share their vital health data with healthcare providers</a:t>
            </a:r>
          </a:p>
          <a:p>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Objectives</a:t>
            </a:r>
            <a:endParaRPr lang="en-US" dirty="0">
              <a:solidFill>
                <a:srgbClr val="FF0000"/>
              </a:solidFill>
            </a:endParaRPr>
          </a:p>
        </p:txBody>
      </p:sp>
      <p:sp>
        <p:nvSpPr>
          <p:cNvPr id="3" name="Content Placeholder 2"/>
          <p:cNvSpPr>
            <a:spLocks noGrp="1"/>
          </p:cNvSpPr>
          <p:nvPr>
            <p:ph idx="1"/>
          </p:nvPr>
        </p:nvSpPr>
        <p:spPr/>
        <p:txBody>
          <a:bodyPr>
            <a:normAutofit/>
          </a:bodyPr>
          <a:lstStyle/>
          <a:p>
            <a:pPr algn="just"/>
            <a:r>
              <a:rPr lang="en-US" sz="1800" b="1" dirty="0" smtClean="0">
                <a:latin typeface="Times New Roman" panose="02020603050405020304" pitchFamily="18" charset="0"/>
                <a:cs typeface="Times New Roman" panose="02020603050405020304" pitchFamily="18" charset="0"/>
              </a:rPr>
              <a:t>Real-Time Health Monitoring </a:t>
            </a:r>
            <a:r>
              <a:rPr lang="en-US" sz="1800" dirty="0" smtClean="0">
                <a:latin typeface="Times New Roman" panose="02020603050405020304" pitchFamily="18" charset="0"/>
                <a:cs typeface="Times New Roman" panose="02020603050405020304" pitchFamily="18" charset="0"/>
              </a:rPr>
              <a:t>: Continuously monitor vital signs such as heart rate, blood pressure, body temperature, and oxygen saturation using non-wearable sensors.</a:t>
            </a:r>
          </a:p>
          <a:p>
            <a:pPr algn="just"/>
            <a:r>
              <a:rPr lang="en-US" sz="1800" b="1" dirty="0" smtClean="0">
                <a:latin typeface="Times New Roman" panose="02020603050405020304" pitchFamily="18" charset="0"/>
                <a:cs typeface="Times New Roman" panose="02020603050405020304" pitchFamily="18" charset="0"/>
              </a:rPr>
              <a:t>Automated Health Analysis: </a:t>
            </a:r>
            <a:r>
              <a:rPr lang="en-US" sz="1800" dirty="0" smtClean="0">
                <a:latin typeface="Times New Roman" panose="02020603050405020304" pitchFamily="18" charset="0"/>
                <a:cs typeface="Times New Roman" panose="02020603050405020304" pitchFamily="18" charset="0"/>
              </a:rPr>
              <a:t>Implement machine learning algorithms to analyze patient data and identify potential health issues or trends in vital signs, such as abnormal heart rate or low oxygen levels.</a:t>
            </a:r>
          </a:p>
          <a:p>
            <a:pPr algn="just"/>
            <a:r>
              <a:rPr lang="en-US" sz="1800" b="1" dirty="0" smtClean="0">
                <a:latin typeface="Times New Roman" panose="02020603050405020304" pitchFamily="18" charset="0"/>
                <a:cs typeface="Times New Roman" panose="02020603050405020304" pitchFamily="18" charset="0"/>
              </a:rPr>
              <a:t>Timely Alerts: </a:t>
            </a:r>
            <a:r>
              <a:rPr lang="en-US" sz="1800" dirty="0" smtClean="0">
                <a:latin typeface="Times New Roman" panose="02020603050405020304" pitchFamily="18" charset="0"/>
                <a:cs typeface="Times New Roman" panose="02020603050405020304" pitchFamily="18" charset="0"/>
              </a:rPr>
              <a:t>Send instant notifications (SMS) to both patients and healthcare providers when critical health abnormalities are detected, enabling prompt intervention.</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Dept. of ECE</a:t>
            </a:r>
          </a:p>
        </p:txBody>
      </p:sp>
      <p:sp>
        <p:nvSpPr>
          <p:cNvPr id="5" name="Title 4"/>
          <p:cNvSpPr>
            <a:spLocks noGrp="1"/>
          </p:cNvSpPr>
          <p:nvPr>
            <p:ph type="title"/>
          </p:nvPr>
        </p:nvSpPr>
        <p:spPr>
          <a:xfrm>
            <a:off x="471453" y="0"/>
            <a:ext cx="9721215" cy="1143000"/>
          </a:xfrm>
        </p:spPr>
        <p:txBody>
          <a:bodyPr>
            <a:normAutofit/>
          </a:bodyPr>
          <a:lstStyle/>
          <a:p>
            <a:r>
              <a:rPr lang="en-IN" sz="4000" dirty="0">
                <a:solidFill>
                  <a:srgbClr val="FF0000"/>
                </a:solidFill>
                <a:latin typeface="Times New Roman" panose="02020603050405020304" pitchFamily="18" charset="0"/>
                <a:cs typeface="Times New Roman" panose="02020603050405020304" pitchFamily="18" charset="0"/>
              </a:rPr>
              <a:t>Literature Survey </a:t>
            </a:r>
            <a:endParaRPr lang="en-US" sz="4000"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Content Placeholder 7"/>
          <p:cNvGraphicFramePr>
            <a:graphicFrameLocks noGrp="1"/>
          </p:cNvGraphicFramePr>
          <p:nvPr>
            <p:ph idx="1"/>
            <p:extLst>
              <p:ext uri="{D42A27DB-BD31-4B8C-83A1-F6EECF244321}">
                <p14:modId xmlns="" xmlns:p14="http://schemas.microsoft.com/office/powerpoint/2010/main" val="377116285"/>
              </p:ext>
            </p:extLst>
          </p:nvPr>
        </p:nvGraphicFramePr>
        <p:xfrm>
          <a:off x="471453" y="1071546"/>
          <a:ext cx="9291365" cy="5748528"/>
        </p:xfrm>
        <a:graphic>
          <a:graphicData uri="http://schemas.openxmlformats.org/drawingml/2006/table">
            <a:tbl>
              <a:tblPr firstRow="1" bandRow="1">
                <a:tableStyleId>{5C22544A-7EE6-4342-B048-85BDC9FD1C3A}</a:tableStyleId>
              </a:tblPr>
              <a:tblGrid>
                <a:gridCol w="930875">
                  <a:extLst>
                    <a:ext uri="{9D8B030D-6E8A-4147-A177-3AD203B41FA5}">
                      <a16:colId xmlns="" xmlns:a16="http://schemas.microsoft.com/office/drawing/2014/main" val="4013263322"/>
                    </a:ext>
                  </a:extLst>
                </a:gridCol>
                <a:gridCol w="1714353">
                  <a:extLst>
                    <a:ext uri="{9D8B030D-6E8A-4147-A177-3AD203B41FA5}">
                      <a16:colId xmlns="" xmlns:a16="http://schemas.microsoft.com/office/drawing/2014/main" val="20000"/>
                    </a:ext>
                  </a:extLst>
                </a:gridCol>
                <a:gridCol w="1446610">
                  <a:extLst>
                    <a:ext uri="{9D8B030D-6E8A-4147-A177-3AD203B41FA5}">
                      <a16:colId xmlns="" xmlns:a16="http://schemas.microsoft.com/office/drawing/2014/main" val="20001"/>
                    </a:ext>
                  </a:extLst>
                </a:gridCol>
                <a:gridCol w="2015407">
                  <a:extLst>
                    <a:ext uri="{9D8B030D-6E8A-4147-A177-3AD203B41FA5}">
                      <a16:colId xmlns="" xmlns:a16="http://schemas.microsoft.com/office/drawing/2014/main" val="20002"/>
                    </a:ext>
                  </a:extLst>
                </a:gridCol>
                <a:gridCol w="1530853">
                  <a:extLst>
                    <a:ext uri="{9D8B030D-6E8A-4147-A177-3AD203B41FA5}">
                      <a16:colId xmlns="" xmlns:a16="http://schemas.microsoft.com/office/drawing/2014/main" val="20003"/>
                    </a:ext>
                  </a:extLst>
                </a:gridCol>
                <a:gridCol w="1653267">
                  <a:extLst>
                    <a:ext uri="{9D8B030D-6E8A-4147-A177-3AD203B41FA5}">
                      <a16:colId xmlns="" xmlns:a16="http://schemas.microsoft.com/office/drawing/2014/main" val="20004"/>
                    </a:ext>
                  </a:extLst>
                </a:gridCol>
              </a:tblGrid>
              <a:tr h="613068">
                <a:tc>
                  <a:txBody>
                    <a:bodyPr/>
                    <a:lstStyle/>
                    <a:p>
                      <a:pPr algn="just">
                        <a:lnSpc>
                          <a:spcPct val="115000"/>
                        </a:lnSpc>
                        <a:spcAft>
                          <a:spcPts val="0"/>
                        </a:spcAft>
                      </a:pPr>
                      <a:r>
                        <a:rPr lang="en-US" sz="2400" dirty="0" err="1">
                          <a:latin typeface="Times New Roman" pitchFamily="18" charset="0"/>
                          <a:ea typeface="MS Mincho"/>
                          <a:cs typeface="Times New Roman" pitchFamily="18" charset="0"/>
                        </a:rPr>
                        <a:t>Sl.No</a:t>
                      </a:r>
                      <a:r>
                        <a:rPr lang="en-US" sz="2400" dirty="0">
                          <a:latin typeface="Times New Roman" pitchFamily="18" charset="0"/>
                          <a:ea typeface="MS Mincho"/>
                          <a:cs typeface="Times New Roman" pitchFamily="18" charset="0"/>
                        </a:rPr>
                        <a:t>.</a:t>
                      </a:r>
                    </a:p>
                  </a:txBody>
                  <a:tcPr marL="60758" marR="60758" marT="0" marB="0"/>
                </a:tc>
                <a:tc>
                  <a:txBody>
                    <a:bodyPr/>
                    <a:lstStyle/>
                    <a:p>
                      <a:pPr algn="just">
                        <a:lnSpc>
                          <a:spcPct val="115000"/>
                        </a:lnSpc>
                        <a:spcAft>
                          <a:spcPts val="0"/>
                        </a:spcAft>
                      </a:pPr>
                      <a:r>
                        <a:rPr lang="en-US" sz="2400" dirty="0">
                          <a:latin typeface="Times New Roman" pitchFamily="18" charset="0"/>
                          <a:ea typeface="MS Mincho"/>
                          <a:cs typeface="Times New Roman" pitchFamily="18" charset="0"/>
                        </a:rPr>
                        <a:t>Paper Title</a:t>
                      </a:r>
                    </a:p>
                  </a:txBody>
                  <a:tcPr marL="60758" marR="60758" marT="0" marB="0"/>
                </a:tc>
                <a:tc>
                  <a:txBody>
                    <a:bodyPr/>
                    <a:lstStyle/>
                    <a:p>
                      <a:pPr algn="just">
                        <a:lnSpc>
                          <a:spcPct val="115000"/>
                        </a:lnSpc>
                        <a:spcAft>
                          <a:spcPts val="0"/>
                        </a:spcAft>
                      </a:pPr>
                      <a:r>
                        <a:rPr lang="en-US" sz="2400" dirty="0">
                          <a:latin typeface="Times New Roman" pitchFamily="18" charset="0"/>
                          <a:ea typeface="MS Mincho"/>
                          <a:cs typeface="Times New Roman" pitchFamily="18" charset="0"/>
                        </a:rPr>
                        <a:t>Sensors Used</a:t>
                      </a:r>
                    </a:p>
                  </a:txBody>
                  <a:tcPr marL="60758" marR="60758" marT="0" marB="0"/>
                </a:tc>
                <a:tc>
                  <a:txBody>
                    <a:bodyPr/>
                    <a:lstStyle/>
                    <a:p>
                      <a:pPr algn="just">
                        <a:lnSpc>
                          <a:spcPct val="115000"/>
                        </a:lnSpc>
                        <a:spcAft>
                          <a:spcPts val="0"/>
                        </a:spcAft>
                      </a:pPr>
                      <a:r>
                        <a:rPr lang="en-US" sz="2400" dirty="0">
                          <a:latin typeface="Times New Roman" pitchFamily="18" charset="0"/>
                          <a:ea typeface="MS Mincho"/>
                          <a:cs typeface="Times New Roman" pitchFamily="18" charset="0"/>
                        </a:rPr>
                        <a:t>Methodology</a:t>
                      </a:r>
                    </a:p>
                  </a:txBody>
                  <a:tcPr marL="60758" marR="60758" marT="0" marB="0"/>
                </a:tc>
                <a:tc>
                  <a:txBody>
                    <a:bodyPr/>
                    <a:lstStyle/>
                    <a:p>
                      <a:pPr algn="just">
                        <a:lnSpc>
                          <a:spcPct val="115000"/>
                        </a:lnSpc>
                        <a:spcAft>
                          <a:spcPts val="0"/>
                        </a:spcAft>
                      </a:pPr>
                      <a:r>
                        <a:rPr lang="en-US" sz="2400" dirty="0">
                          <a:latin typeface="Times New Roman" pitchFamily="18" charset="0"/>
                          <a:ea typeface="MS Mincho"/>
                          <a:cs typeface="Times New Roman" pitchFamily="18" charset="0"/>
                        </a:rPr>
                        <a:t>Key Points</a:t>
                      </a:r>
                    </a:p>
                  </a:txBody>
                  <a:tcPr marL="60758" marR="60758" marT="0" marB="0"/>
                </a:tc>
                <a:tc>
                  <a:txBody>
                    <a:bodyPr/>
                    <a:lstStyle/>
                    <a:p>
                      <a:pPr algn="just">
                        <a:lnSpc>
                          <a:spcPct val="115000"/>
                        </a:lnSpc>
                        <a:spcAft>
                          <a:spcPts val="0"/>
                        </a:spcAft>
                      </a:pPr>
                      <a:r>
                        <a:rPr lang="en-US" sz="2400" dirty="0">
                          <a:latin typeface="Times New Roman" pitchFamily="18" charset="0"/>
                          <a:ea typeface="MS Mincho"/>
                          <a:cs typeface="Times New Roman" pitchFamily="18" charset="0"/>
                        </a:rPr>
                        <a:t>Gaps</a:t>
                      </a:r>
                    </a:p>
                  </a:txBody>
                  <a:tcPr marL="60758" marR="60758" marT="0" marB="0"/>
                </a:tc>
                <a:extLst>
                  <a:ext uri="{0D108BD9-81ED-4DB2-BD59-A6C34878D82A}">
                    <a16:rowId xmlns="" xmlns:a16="http://schemas.microsoft.com/office/drawing/2014/main" val="10000"/>
                  </a:ext>
                </a:extLst>
              </a:tr>
              <a:tr h="1906960">
                <a:tc>
                  <a:txBody>
                    <a:bodyPr/>
                    <a:lstStyle/>
                    <a:p>
                      <a:pPr algn="just">
                        <a:lnSpc>
                          <a:spcPct val="115000"/>
                        </a:lnSpc>
                        <a:spcAft>
                          <a:spcPts val="0"/>
                        </a:spcAft>
                      </a:pPr>
                      <a:r>
                        <a:rPr lang="en-US" sz="1400" dirty="0">
                          <a:latin typeface="Times New Roman" pitchFamily="18" charset="0"/>
                          <a:ea typeface="MS Mincho"/>
                          <a:cs typeface="Times New Roman" pitchFamily="18" charset="0"/>
                        </a:rPr>
                        <a:t>1)</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IoT-Based Wireless Patient Monitor Using ESP32 </a:t>
                      </a:r>
                    </a:p>
                    <a:p>
                      <a:pPr algn="just">
                        <a:lnSpc>
                          <a:spcPct val="115000"/>
                        </a:lnSpc>
                        <a:spcAft>
                          <a:spcPts val="0"/>
                        </a:spcAft>
                      </a:pPr>
                      <a:r>
                        <a:rPr lang="en-US" sz="1400" dirty="0">
                          <a:latin typeface="Times New Roman" pitchFamily="18" charset="0"/>
                          <a:ea typeface="MS Mincho"/>
                          <a:cs typeface="Times New Roman" pitchFamily="18" charset="0"/>
                        </a:rPr>
                        <a:t>Authors-</a:t>
                      </a:r>
                      <a:r>
                        <a:rPr lang="en-IN" sz="1400" dirty="0">
                          <a:latin typeface="Times New Roman" pitchFamily="18" charset="0"/>
                          <a:cs typeface="Times New Roman" pitchFamily="18" charset="0"/>
                        </a:rPr>
                        <a:t>Mujeeb Rahman K; Mohamed </a:t>
                      </a:r>
                      <a:r>
                        <a:rPr lang="en-IN" sz="1400" dirty="0" err="1">
                          <a:latin typeface="Times New Roman" pitchFamily="18" charset="0"/>
                          <a:cs typeface="Times New Roman" pitchFamily="18" charset="0"/>
                        </a:rPr>
                        <a:t>Nasor</a:t>
                      </a:r>
                      <a:r>
                        <a:rPr lang="en-IN" sz="1400" dirty="0">
                          <a:latin typeface="Times New Roman" pitchFamily="18" charset="0"/>
                          <a:cs typeface="Times New Roman" pitchFamily="18" charset="0"/>
                        </a:rPr>
                        <a:t> </a:t>
                      </a:r>
                      <a:r>
                        <a:rPr lang="en-IN" sz="1400" dirty="0" err="1">
                          <a:latin typeface="Times New Roman" pitchFamily="18" charset="0"/>
                          <a:cs typeface="Times New Roman" pitchFamily="18" charset="0"/>
                        </a:rPr>
                        <a:t>M;RayanZidan</a:t>
                      </a:r>
                      <a:r>
                        <a:rPr lang="en-IN" sz="1400" dirty="0">
                          <a:latin typeface="Times New Roman" pitchFamily="18" charset="0"/>
                          <a:cs typeface="Times New Roman" pitchFamily="18" charset="0"/>
                        </a:rPr>
                        <a:t>; </a:t>
                      </a:r>
                      <a:r>
                        <a:rPr lang="en-IN" sz="1400" dirty="0" err="1">
                          <a:latin typeface="Times New Roman" pitchFamily="18" charset="0"/>
                          <a:cs typeface="Times New Roman" pitchFamily="18" charset="0"/>
                        </a:rPr>
                        <a:t>IbrahimAlsarraj</a:t>
                      </a:r>
                      <a:r>
                        <a:rPr lang="en-IN" sz="1400" dirty="0">
                          <a:latin typeface="Times New Roman" pitchFamily="18" charset="0"/>
                          <a:cs typeface="Times New Roman" pitchFamily="18" charset="0"/>
                        </a:rPr>
                        <a:t> </a:t>
                      </a:r>
                      <a:r>
                        <a:rPr lang="en-IN" sz="1400" dirty="0" err="1">
                          <a:latin typeface="Times New Roman" pitchFamily="18" charset="0"/>
                          <a:cs typeface="Times New Roman" pitchFamily="18" charset="0"/>
                        </a:rPr>
                        <a:t>Besher</a:t>
                      </a:r>
                      <a:r>
                        <a:rPr lang="en-IN" sz="1400" dirty="0">
                          <a:latin typeface="Times New Roman" pitchFamily="18" charset="0"/>
                          <a:cs typeface="Times New Roman" pitchFamily="18" charset="0"/>
                        </a:rPr>
                        <a:t> </a:t>
                      </a:r>
                    </a:p>
                    <a:p>
                      <a:pPr algn="just">
                        <a:lnSpc>
                          <a:spcPct val="115000"/>
                        </a:lnSpc>
                        <a:spcAft>
                          <a:spcPts val="0"/>
                        </a:spcAft>
                      </a:pPr>
                      <a:r>
                        <a:rPr lang="en-IN" sz="1400" dirty="0">
                          <a:latin typeface="Times New Roman" pitchFamily="18" charset="0"/>
                          <a:cs typeface="Times New Roman" pitchFamily="18" charset="0"/>
                        </a:rPr>
                        <a:t>Year-2023 </a:t>
                      </a:r>
                      <a:endParaRPr lang="en-US" sz="1400" dirty="0">
                        <a:latin typeface="Times New Roman" pitchFamily="18" charset="0"/>
                        <a:ea typeface="MS Mincho"/>
                        <a:cs typeface="Times New Roman" pitchFamily="18" charset="0"/>
                      </a:endParaRP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ECG, SpO2, Heart Rate</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Utilizes ESP32 microcontroller with ECG (AD8232) and SpO2 (MAX30102) sensors to capture data and send it to Firebase real-time database, accessed via a mobile app</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Provides an  affordable, real-time monitoring solution with mobile app accessibility aiming to improve care for remote underserved populations.</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1. Accuracy issues with ECG and SpO2 readings.</a:t>
                      </a:r>
                      <a:br>
                        <a:rPr lang="en-US" sz="1400" dirty="0">
                          <a:latin typeface="Times New Roman" pitchFamily="18" charset="0"/>
                          <a:ea typeface="MS Mincho"/>
                          <a:cs typeface="Times New Roman" pitchFamily="18" charset="0"/>
                        </a:rPr>
                      </a:br>
                      <a:r>
                        <a:rPr lang="en-US" sz="1400" dirty="0">
                          <a:latin typeface="Times New Roman" pitchFamily="18" charset="0"/>
                          <a:ea typeface="MS Mincho"/>
                          <a:cs typeface="Times New Roman" pitchFamily="18" charset="0"/>
                        </a:rPr>
                        <a:t>2. Baseline wandering in ECG due to disposable electrodes.</a:t>
                      </a:r>
                    </a:p>
                  </a:txBody>
                  <a:tcPr marL="60758" marR="60758" marT="0" marB="0"/>
                </a:tc>
                <a:extLst>
                  <a:ext uri="{0D108BD9-81ED-4DB2-BD59-A6C34878D82A}">
                    <a16:rowId xmlns="" xmlns:a16="http://schemas.microsoft.com/office/drawing/2014/main" val="10001"/>
                  </a:ext>
                </a:extLst>
              </a:tr>
              <a:tr h="2167912">
                <a:tc>
                  <a:txBody>
                    <a:bodyPr/>
                    <a:lstStyle/>
                    <a:p>
                      <a:pPr algn="just">
                        <a:lnSpc>
                          <a:spcPct val="115000"/>
                        </a:lnSpc>
                        <a:spcAft>
                          <a:spcPts val="0"/>
                        </a:spcAft>
                      </a:pPr>
                      <a:r>
                        <a:rPr lang="en-US" sz="1400" dirty="0">
                          <a:latin typeface="Times New Roman" pitchFamily="18" charset="0"/>
                          <a:ea typeface="MS Mincho"/>
                          <a:cs typeface="Times New Roman" pitchFamily="18" charset="0"/>
                        </a:rPr>
                        <a:t>2)</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Development of an IoT-Based health Monitoring System for e-Health</a:t>
                      </a:r>
                    </a:p>
                    <a:p>
                      <a:pPr algn="just">
                        <a:lnSpc>
                          <a:spcPct val="115000"/>
                        </a:lnSpc>
                        <a:spcAft>
                          <a:spcPts val="0"/>
                        </a:spcAft>
                      </a:pPr>
                      <a:r>
                        <a:rPr lang="en-US" sz="1400" dirty="0">
                          <a:latin typeface="Times New Roman" pitchFamily="18" charset="0"/>
                          <a:ea typeface="MS Mincho"/>
                          <a:cs typeface="Times New Roman" pitchFamily="18" charset="0"/>
                        </a:rPr>
                        <a:t>Authors-</a:t>
                      </a:r>
                      <a:r>
                        <a:rPr lang="en-IN" sz="1400" dirty="0" err="1">
                          <a:latin typeface="Times New Roman" pitchFamily="18" charset="0"/>
                          <a:cs typeface="Times New Roman" pitchFamily="18" charset="0"/>
                        </a:rPr>
                        <a:t>MdJulha</a:t>
                      </a:r>
                      <a:r>
                        <a:rPr lang="en-IN" sz="1400" dirty="0">
                          <a:latin typeface="Times New Roman" pitchFamily="18" charset="0"/>
                          <a:cs typeface="Times New Roman" pitchFamily="18" charset="0"/>
                        </a:rPr>
                        <a:t> </a:t>
                      </a:r>
                      <a:r>
                        <a:rPr lang="en-IN" sz="1400" dirty="0" err="1">
                          <a:latin typeface="Times New Roman" pitchFamily="18" charset="0"/>
                          <a:cs typeface="Times New Roman" pitchFamily="18" charset="0"/>
                        </a:rPr>
                        <a:t>hossain,Md</a:t>
                      </a:r>
                      <a:r>
                        <a:rPr lang="en-IN" sz="1400" dirty="0">
                          <a:latin typeface="Times New Roman" pitchFamily="18" charset="0"/>
                          <a:cs typeface="Times New Roman" pitchFamily="18" charset="0"/>
                        </a:rPr>
                        <a:t>. </a:t>
                      </a:r>
                      <a:r>
                        <a:rPr lang="en-IN" sz="1400" dirty="0" err="1">
                          <a:latin typeface="Times New Roman" pitchFamily="18" charset="0"/>
                          <a:cs typeface="Times New Roman" pitchFamily="18" charset="0"/>
                        </a:rPr>
                        <a:t>Amdadul</a:t>
                      </a:r>
                      <a:r>
                        <a:rPr lang="en-IN" sz="1400" dirty="0">
                          <a:latin typeface="Times New Roman" pitchFamily="18" charset="0"/>
                          <a:cs typeface="Times New Roman" pitchFamily="18" charset="0"/>
                        </a:rPr>
                        <a:t> Bari and Mohammad </a:t>
                      </a:r>
                      <a:r>
                        <a:rPr lang="en-IN" sz="1400" dirty="0" err="1">
                          <a:latin typeface="Times New Roman" pitchFamily="18" charset="0"/>
                          <a:cs typeface="Times New Roman" pitchFamily="18" charset="0"/>
                        </a:rPr>
                        <a:t>Monirujjaman</a:t>
                      </a:r>
                      <a:r>
                        <a:rPr lang="en-IN" sz="1400" dirty="0">
                          <a:latin typeface="Times New Roman" pitchFamily="18" charset="0"/>
                          <a:cs typeface="Times New Roman" pitchFamily="18" charset="0"/>
                        </a:rPr>
                        <a:t> Khan </a:t>
                      </a:r>
                    </a:p>
                    <a:p>
                      <a:pPr algn="just">
                        <a:lnSpc>
                          <a:spcPct val="115000"/>
                        </a:lnSpc>
                        <a:spcAft>
                          <a:spcPts val="0"/>
                        </a:spcAft>
                      </a:pPr>
                      <a:r>
                        <a:rPr lang="en-IN" sz="1400" dirty="0">
                          <a:latin typeface="Times New Roman" pitchFamily="18" charset="0"/>
                          <a:ea typeface="MS Mincho"/>
                          <a:cs typeface="Times New Roman" pitchFamily="18" charset="0"/>
                        </a:rPr>
                        <a:t>Year-2022</a:t>
                      </a:r>
                      <a:endParaRPr lang="en-US" sz="1400" dirty="0">
                        <a:latin typeface="Times New Roman" pitchFamily="18" charset="0"/>
                        <a:ea typeface="MS Mincho"/>
                        <a:cs typeface="Times New Roman" pitchFamily="18" charset="0"/>
                      </a:endParaRP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Blood pressure, heart rate, body temperature, pulse</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Uses </a:t>
                      </a:r>
                      <a:r>
                        <a:rPr lang="en-US" sz="1400" dirty="0" err="1">
                          <a:latin typeface="Times New Roman" pitchFamily="18" charset="0"/>
                          <a:ea typeface="MS Mincho"/>
                          <a:cs typeface="Times New Roman" pitchFamily="18" charset="0"/>
                        </a:rPr>
                        <a:t>Arduino</a:t>
                      </a:r>
                      <a:r>
                        <a:rPr lang="en-US" sz="1400" dirty="0">
                          <a:latin typeface="Times New Roman" pitchFamily="18" charset="0"/>
                          <a:ea typeface="MS Mincho"/>
                          <a:cs typeface="Times New Roman" pitchFamily="18" charset="0"/>
                        </a:rPr>
                        <a:t> to collect health data, which is stored on the cloud. Alerts sent via SMS/email for critical data; uses encryption for data privacy.</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Focuses  scalable, cost-effective health monitoring to reduce hospital visits . Uses Thing Speak for IoT </a:t>
                      </a:r>
                      <a:r>
                        <a:rPr lang="en-US" sz="1400" dirty="0" err="1">
                          <a:latin typeface="Times New Roman" pitchFamily="18" charset="0"/>
                          <a:ea typeface="MS Mincho"/>
                          <a:cs typeface="Times New Roman" pitchFamily="18" charset="0"/>
                        </a:rPr>
                        <a:t>datastorage</a:t>
                      </a:r>
                      <a:r>
                        <a:rPr lang="en-US" sz="1400" dirty="0">
                          <a:latin typeface="Times New Roman" pitchFamily="18" charset="0"/>
                          <a:ea typeface="MS Mincho"/>
                          <a:cs typeface="Times New Roman" pitchFamily="18" charset="0"/>
                        </a:rPr>
                        <a:t> encrypted transmission for data security.</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Basic encryption for privacy, limited interoperability with other systems, and a narrow set of monitored parameters.</a:t>
                      </a:r>
                    </a:p>
                  </a:txBody>
                  <a:tcPr marL="60758" marR="60758" marT="0" marB="0"/>
                </a:tc>
                <a:extLst>
                  <a:ext uri="{0D108BD9-81ED-4DB2-BD59-A6C34878D82A}">
                    <a16:rowId xmlns="" xmlns:a16="http://schemas.microsoft.com/office/drawing/2014/main" val="10002"/>
                  </a:ext>
                </a:extLst>
              </a:tr>
            </a:tbl>
          </a:graphicData>
        </a:graphic>
      </p:graphicFrame>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 xmlns:p14="http://schemas.microsoft.com/office/powerpoint/2010/main" val="3530938636"/>
              </p:ext>
            </p:extLst>
          </p:nvPr>
        </p:nvGraphicFramePr>
        <p:xfrm>
          <a:off x="185702" y="428604"/>
          <a:ext cx="10144197" cy="5715040"/>
        </p:xfrm>
        <a:graphic>
          <a:graphicData uri="http://schemas.openxmlformats.org/drawingml/2006/table">
            <a:tbl>
              <a:tblPr firstRow="1" bandRow="1">
                <a:tableStyleId>{5C22544A-7EE6-4342-B048-85BDC9FD1C3A}</a:tableStyleId>
              </a:tblPr>
              <a:tblGrid>
                <a:gridCol w="863677">
                  <a:extLst>
                    <a:ext uri="{9D8B030D-6E8A-4147-A177-3AD203B41FA5}">
                      <a16:colId xmlns="" xmlns:a16="http://schemas.microsoft.com/office/drawing/2014/main" val="3724107257"/>
                    </a:ext>
                  </a:extLst>
                </a:gridCol>
                <a:gridCol w="1683048">
                  <a:extLst>
                    <a:ext uri="{9D8B030D-6E8A-4147-A177-3AD203B41FA5}">
                      <a16:colId xmlns="" xmlns:a16="http://schemas.microsoft.com/office/drawing/2014/main" val="20000"/>
                    </a:ext>
                  </a:extLst>
                </a:gridCol>
                <a:gridCol w="1683048">
                  <a:extLst>
                    <a:ext uri="{9D8B030D-6E8A-4147-A177-3AD203B41FA5}">
                      <a16:colId xmlns="" xmlns:a16="http://schemas.microsoft.com/office/drawing/2014/main" val="20001"/>
                    </a:ext>
                  </a:extLst>
                </a:gridCol>
                <a:gridCol w="1683048">
                  <a:extLst>
                    <a:ext uri="{9D8B030D-6E8A-4147-A177-3AD203B41FA5}">
                      <a16:colId xmlns="" xmlns:a16="http://schemas.microsoft.com/office/drawing/2014/main" val="20002"/>
                    </a:ext>
                  </a:extLst>
                </a:gridCol>
                <a:gridCol w="1683048">
                  <a:extLst>
                    <a:ext uri="{9D8B030D-6E8A-4147-A177-3AD203B41FA5}">
                      <a16:colId xmlns="" xmlns:a16="http://schemas.microsoft.com/office/drawing/2014/main" val="20003"/>
                    </a:ext>
                  </a:extLst>
                </a:gridCol>
                <a:gridCol w="2548328">
                  <a:extLst>
                    <a:ext uri="{9D8B030D-6E8A-4147-A177-3AD203B41FA5}">
                      <a16:colId xmlns="" xmlns:a16="http://schemas.microsoft.com/office/drawing/2014/main" val="20004"/>
                    </a:ext>
                  </a:extLst>
                </a:gridCol>
              </a:tblGrid>
              <a:tr h="3009276">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3)  </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Remote Patient Monitoring System Using IoT and AI</a:t>
                      </a:r>
                    </a:p>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Authors-</a:t>
                      </a:r>
                      <a:r>
                        <a:rPr lang="en-IN" sz="1400" b="0" dirty="0">
                          <a:solidFill>
                            <a:schemeClr val="tx1"/>
                          </a:solidFill>
                          <a:latin typeface="Times New Roman" pitchFamily="18" charset="0"/>
                          <a:cs typeface="Times New Roman" pitchFamily="18" charset="0"/>
                        </a:rPr>
                        <a:t>Md </a:t>
                      </a:r>
                      <a:r>
                        <a:rPr lang="en-IN" sz="1400" b="0" dirty="0" err="1">
                          <a:solidFill>
                            <a:schemeClr val="tx1"/>
                          </a:solidFill>
                          <a:latin typeface="Times New Roman" pitchFamily="18" charset="0"/>
                          <a:cs typeface="Times New Roman" pitchFamily="18" charset="0"/>
                        </a:rPr>
                        <a:t>Ameenul</a:t>
                      </a:r>
                      <a:r>
                        <a:rPr lang="en-IN" sz="1400" b="0" dirty="0">
                          <a:solidFill>
                            <a:schemeClr val="tx1"/>
                          </a:solidFill>
                          <a:latin typeface="Times New Roman" pitchFamily="18" charset="0"/>
                          <a:cs typeface="Times New Roman" pitchFamily="18" charset="0"/>
                        </a:rPr>
                        <a:t> </a:t>
                      </a:r>
                      <a:r>
                        <a:rPr lang="en-IN" sz="1400" b="0" dirty="0" err="1">
                          <a:solidFill>
                            <a:schemeClr val="tx1"/>
                          </a:solidFill>
                          <a:latin typeface="Times New Roman" pitchFamily="18" charset="0"/>
                          <a:cs typeface="Times New Roman" pitchFamily="18" charset="0"/>
                        </a:rPr>
                        <a:t>hasan;Megha.P.Arakeri</a:t>
                      </a:r>
                      <a:endParaRPr lang="en-IN" sz="1400" b="0" dirty="0">
                        <a:solidFill>
                          <a:schemeClr val="tx1"/>
                        </a:solidFill>
                        <a:latin typeface="Times New Roman" pitchFamily="18" charset="0"/>
                        <a:cs typeface="Times New Roman" pitchFamily="18" charset="0"/>
                      </a:endParaRPr>
                    </a:p>
                    <a:p>
                      <a:pPr algn="just">
                        <a:lnSpc>
                          <a:spcPct val="115000"/>
                        </a:lnSpc>
                        <a:spcAft>
                          <a:spcPts val="0"/>
                        </a:spcAft>
                      </a:pPr>
                      <a:r>
                        <a:rPr lang="en-IN" sz="1400" b="0" dirty="0">
                          <a:solidFill>
                            <a:schemeClr val="tx1"/>
                          </a:solidFill>
                          <a:latin typeface="Times New Roman" pitchFamily="18" charset="0"/>
                          <a:cs typeface="Times New Roman" pitchFamily="18" charset="0"/>
                        </a:rPr>
                        <a:t>Year-2022</a:t>
                      </a:r>
                      <a:endParaRPr lang="en-US" sz="1400" b="0" dirty="0">
                        <a:solidFill>
                          <a:schemeClr val="tx1"/>
                        </a:solidFill>
                        <a:latin typeface="Times New Roman" pitchFamily="18" charset="0"/>
                        <a:ea typeface="MS Mincho"/>
                        <a:cs typeface="Times New Roman" pitchFamily="18" charset="0"/>
                      </a:endParaRP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ECG, EEG, Heart Rate, Blood Pressure, SpO2, Temperature</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Combines </a:t>
                      </a:r>
                      <a:r>
                        <a:rPr lang="en-US" sz="1400" b="0" dirty="0" err="1">
                          <a:solidFill>
                            <a:schemeClr val="tx1"/>
                          </a:solidFill>
                          <a:latin typeface="Times New Roman" pitchFamily="18" charset="0"/>
                          <a:ea typeface="MS Mincho"/>
                          <a:cs typeface="Times New Roman" pitchFamily="18" charset="0"/>
                        </a:rPr>
                        <a:t>IoT</a:t>
                      </a:r>
                      <a:r>
                        <a:rPr lang="en-US" sz="1400" b="0" dirty="0">
                          <a:solidFill>
                            <a:schemeClr val="tx1"/>
                          </a:solidFill>
                          <a:latin typeface="Times New Roman" pitchFamily="18" charset="0"/>
                          <a:ea typeface="MS Mincho"/>
                          <a:cs typeface="Times New Roman" pitchFamily="18" charset="0"/>
                        </a:rPr>
                        <a:t> with AI for monitoring, storing, and analyzing patient data in cloud platforms with potential predictions from health data through AI models</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Highlights the use of machine learning for early illness detection and decision support, with flexibility in cloud storage and edge processing.</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1. Sensor variety is limited, affecting data comprehensiveness.</a:t>
                      </a:r>
                      <a:br>
                        <a:rPr lang="en-US" sz="1400" b="0" dirty="0">
                          <a:solidFill>
                            <a:schemeClr val="tx1"/>
                          </a:solidFill>
                          <a:latin typeface="Times New Roman" pitchFamily="18" charset="0"/>
                          <a:ea typeface="MS Mincho"/>
                          <a:cs typeface="Times New Roman" pitchFamily="18" charset="0"/>
                        </a:rPr>
                      </a:br>
                      <a:r>
                        <a:rPr lang="en-US" sz="1400" b="0" dirty="0">
                          <a:solidFill>
                            <a:schemeClr val="tx1"/>
                          </a:solidFill>
                          <a:latin typeface="Times New Roman" pitchFamily="18" charset="0"/>
                          <a:ea typeface="MS Mincho"/>
                          <a:cs typeface="Times New Roman" pitchFamily="18" charset="0"/>
                        </a:rPr>
                        <a:t>2. Current predictions lack high precision due to data limitations.</a:t>
                      </a:r>
                    </a:p>
                  </a:txBody>
                  <a:tcPr marL="60758" marR="60758" marT="0" marB="0">
                    <a:solidFill>
                      <a:schemeClr val="accent1">
                        <a:lumMod val="20000"/>
                        <a:lumOff val="80000"/>
                      </a:schemeClr>
                    </a:solidFill>
                  </a:tcPr>
                </a:tc>
                <a:extLst>
                  <a:ext uri="{0D108BD9-81ED-4DB2-BD59-A6C34878D82A}">
                    <a16:rowId xmlns="" xmlns:a16="http://schemas.microsoft.com/office/drawing/2014/main" val="10000"/>
                  </a:ext>
                </a:extLst>
              </a:tr>
              <a:tr h="2705764">
                <a:tc>
                  <a:txBody>
                    <a:bodyPr/>
                    <a:lstStyle/>
                    <a:p>
                      <a:pPr algn="just">
                        <a:lnSpc>
                          <a:spcPct val="115000"/>
                        </a:lnSpc>
                        <a:spcAft>
                          <a:spcPts val="0"/>
                        </a:spcAft>
                      </a:pPr>
                      <a:r>
                        <a:rPr lang="en-US" sz="1400" dirty="0">
                          <a:solidFill>
                            <a:schemeClr val="tx1"/>
                          </a:solidFill>
                          <a:latin typeface="Times New Roman" pitchFamily="18" charset="0"/>
                          <a:ea typeface="MS Mincho"/>
                          <a:cs typeface="Times New Roman" pitchFamily="18" charset="0"/>
                        </a:rPr>
                        <a:t>4)</a:t>
                      </a:r>
                    </a:p>
                  </a:txBody>
                  <a:tcPr marL="60758" marR="60758" marT="0" marB="0"/>
                </a:tc>
                <a:tc>
                  <a:txBody>
                    <a:bodyPr/>
                    <a:lstStyle/>
                    <a:p>
                      <a:pPr algn="just">
                        <a:lnSpc>
                          <a:spcPct val="115000"/>
                        </a:lnSpc>
                        <a:spcAft>
                          <a:spcPts val="0"/>
                        </a:spcAft>
                      </a:pPr>
                      <a:r>
                        <a:rPr kumimoji="0" lang="en-US" sz="1400" kern="1200" dirty="0">
                          <a:solidFill>
                            <a:schemeClr val="dk1"/>
                          </a:solidFill>
                          <a:effectLst/>
                          <a:latin typeface="Times New Roman" pitchFamily="18" charset="0"/>
                          <a:ea typeface="+mn-ea"/>
                          <a:cs typeface="Times New Roman" pitchFamily="18" charset="0"/>
                        </a:rPr>
                        <a:t>Cardiac Health Monitoring using IoT-based Wearable Smart Band</a:t>
                      </a:r>
                    </a:p>
                    <a:p>
                      <a:pPr algn="just">
                        <a:lnSpc>
                          <a:spcPct val="115000"/>
                        </a:lnSpc>
                        <a:spcAft>
                          <a:spcPts val="0"/>
                        </a:spcAft>
                      </a:pPr>
                      <a:r>
                        <a:rPr lang="en-US" sz="1400" dirty="0">
                          <a:solidFill>
                            <a:schemeClr val="tx1"/>
                          </a:solidFill>
                          <a:latin typeface="Times New Roman" pitchFamily="18" charset="0"/>
                          <a:ea typeface="MS Mincho"/>
                          <a:cs typeface="Times New Roman" pitchFamily="18" charset="0"/>
                        </a:rPr>
                        <a:t>Authors-Kanchan D.;</a:t>
                      </a:r>
                      <a:r>
                        <a:rPr lang="en-US" sz="1400" dirty="0" err="1">
                          <a:solidFill>
                            <a:schemeClr val="tx1"/>
                          </a:solidFill>
                          <a:latin typeface="Times New Roman" pitchFamily="18" charset="0"/>
                          <a:ea typeface="MS Mincho"/>
                          <a:cs typeface="Times New Roman" pitchFamily="18" charset="0"/>
                        </a:rPr>
                        <a:t>Rakeshwari</a:t>
                      </a:r>
                      <a:r>
                        <a:rPr lang="en-US" sz="1400" dirty="0">
                          <a:solidFill>
                            <a:schemeClr val="tx1"/>
                          </a:solidFill>
                          <a:latin typeface="Times New Roman" pitchFamily="18" charset="0"/>
                          <a:ea typeface="MS Mincho"/>
                          <a:cs typeface="Times New Roman" pitchFamily="18" charset="0"/>
                        </a:rPr>
                        <a:t> M.;</a:t>
                      </a:r>
                    </a:p>
                    <a:p>
                      <a:pPr algn="just">
                        <a:lnSpc>
                          <a:spcPct val="115000"/>
                        </a:lnSpc>
                        <a:spcAft>
                          <a:spcPts val="0"/>
                        </a:spcAft>
                      </a:pPr>
                      <a:r>
                        <a:rPr lang="en-US" sz="1400" dirty="0">
                          <a:solidFill>
                            <a:schemeClr val="tx1"/>
                          </a:solidFill>
                          <a:latin typeface="Times New Roman" pitchFamily="18" charset="0"/>
                          <a:ea typeface="MS Mincho"/>
                          <a:cs typeface="Times New Roman" pitchFamily="18" charset="0"/>
                        </a:rPr>
                        <a:t>Year-2021</a:t>
                      </a:r>
                    </a:p>
                  </a:txBody>
                  <a:tcPr marL="60758" marR="60758" marT="0" marB="0"/>
                </a:tc>
                <a:tc>
                  <a:txBody>
                    <a:bodyPr/>
                    <a:lstStyle/>
                    <a:p>
                      <a:pPr algn="just">
                        <a:lnSpc>
                          <a:spcPct val="115000"/>
                        </a:lnSpc>
                        <a:spcAft>
                          <a:spcPts val="0"/>
                        </a:spcAft>
                      </a:pPr>
                      <a:r>
                        <a:rPr kumimoji="0" lang="en-US" sz="1400" kern="1200" dirty="0">
                          <a:solidFill>
                            <a:schemeClr val="dk1"/>
                          </a:solidFill>
                          <a:effectLst/>
                          <a:latin typeface="Times New Roman" pitchFamily="18" charset="0"/>
                          <a:ea typeface="+mn-ea"/>
                          <a:cs typeface="Times New Roman" pitchFamily="18" charset="0"/>
                        </a:rPr>
                        <a:t>ECG sensor (AD8232), heart rate, blood pressure, temperature, GPS</a:t>
                      </a:r>
                      <a:endParaRPr lang="en-US" sz="1400" dirty="0">
                        <a:solidFill>
                          <a:schemeClr val="tx1"/>
                        </a:solidFill>
                        <a:latin typeface="Times New Roman" pitchFamily="18" charset="0"/>
                        <a:ea typeface="MS Mincho"/>
                        <a:cs typeface="Times New Roman" pitchFamily="18" charset="0"/>
                      </a:endParaRPr>
                    </a:p>
                  </a:txBody>
                  <a:tcPr marL="60758" marR="60758" marT="0" marB="0"/>
                </a:tc>
                <a:tc>
                  <a:txBody>
                    <a:bodyPr/>
                    <a:lstStyle/>
                    <a:p>
                      <a:pPr algn="just">
                        <a:lnSpc>
                          <a:spcPct val="115000"/>
                        </a:lnSpc>
                        <a:spcAft>
                          <a:spcPts val="0"/>
                        </a:spcAft>
                      </a:pPr>
                      <a:r>
                        <a:rPr kumimoji="0" lang="en-US" sz="1400" kern="1200" dirty="0">
                          <a:solidFill>
                            <a:schemeClr val="dk1"/>
                          </a:solidFill>
                          <a:effectLst/>
                          <a:latin typeface="Times New Roman" pitchFamily="18" charset="0"/>
                          <a:ea typeface="+mn-ea"/>
                          <a:cs typeface="Times New Roman" pitchFamily="18" charset="0"/>
                        </a:rPr>
                        <a:t>Collects cardiac and physiological data using a wearable smart band. Data is processed by an Arduino, stored in the cloud, and alerts are sent via GSM in case of abnormalities.</a:t>
                      </a:r>
                      <a:endParaRPr lang="en-US" sz="1400" dirty="0">
                        <a:solidFill>
                          <a:schemeClr val="tx1"/>
                        </a:solidFill>
                        <a:latin typeface="Times New Roman" pitchFamily="18" charset="0"/>
                        <a:ea typeface="MS Mincho"/>
                        <a:cs typeface="Times New Roman" pitchFamily="18" charset="0"/>
                      </a:endParaRPr>
                    </a:p>
                  </a:txBody>
                  <a:tcPr marL="60758" marR="60758" marT="0" marB="0"/>
                </a:tc>
                <a:tc>
                  <a:txBody>
                    <a:bodyPr/>
                    <a:lstStyle/>
                    <a:p>
                      <a:pPr>
                        <a:lnSpc>
                          <a:spcPct val="115000"/>
                        </a:lnSpc>
                        <a:spcAft>
                          <a:spcPts val="1000"/>
                        </a:spcAft>
                      </a:pPr>
                      <a:r>
                        <a:rPr lang="en-US" sz="1400" dirty="0">
                          <a:effectLst/>
                          <a:latin typeface="Times New Roman" pitchFamily="18" charset="0"/>
                          <a:ea typeface="MS Mincho" panose="02020609040205080304" pitchFamily="49" charset="-128"/>
                          <a:cs typeface="Times New Roman" pitchFamily="18" charset="0"/>
                        </a:rPr>
                        <a:t>Provides low-cost, continuous cardiac monitoring with real-time emergency alerts. LCD and buzzer offer direct alerts to the user.</a:t>
                      </a:r>
                      <a:endParaRPr lang="en-IN" sz="1400" dirty="0">
                        <a:effectLst/>
                        <a:latin typeface="Times New Roman" pitchFamily="18" charset="0"/>
                        <a:ea typeface="MS Mincho" panose="02020609040205080304" pitchFamily="49" charset="-128"/>
                        <a:cs typeface="Times New Roman" pitchFamily="18" charset="0"/>
                      </a:endParaRPr>
                    </a:p>
                  </a:txBody>
                  <a:tcPr marL="60758" marR="60758" marT="0" marB="0"/>
                </a:tc>
                <a:tc>
                  <a:txBody>
                    <a:bodyPr/>
                    <a:lstStyle/>
                    <a:p>
                      <a:pPr algn="just">
                        <a:lnSpc>
                          <a:spcPct val="115000"/>
                        </a:lnSpc>
                        <a:spcAft>
                          <a:spcPts val="0"/>
                        </a:spcAft>
                      </a:pPr>
                      <a:r>
                        <a:rPr lang="en-US" sz="1400" dirty="0">
                          <a:solidFill>
                            <a:schemeClr val="tx1"/>
                          </a:solidFill>
                          <a:latin typeface="Times New Roman" pitchFamily="18" charset="0"/>
                          <a:ea typeface="MS Mincho"/>
                          <a:cs typeface="Times New Roman" pitchFamily="18" charset="0"/>
                        </a:rPr>
                        <a:t>1. </a:t>
                      </a:r>
                      <a:r>
                        <a:rPr kumimoji="0" lang="en-US" sz="1400" kern="1200" dirty="0">
                          <a:solidFill>
                            <a:schemeClr val="dk1"/>
                          </a:solidFill>
                          <a:effectLst/>
                          <a:latin typeface="Times New Roman" pitchFamily="18" charset="0"/>
                          <a:ea typeface="+mn-ea"/>
                          <a:cs typeface="Times New Roman" pitchFamily="18" charset="0"/>
                        </a:rPr>
                        <a:t>Integrate machine learning to analyze historical data for predictive insights.</a:t>
                      </a:r>
                    </a:p>
                    <a:p>
                      <a:pPr algn="just">
                        <a:lnSpc>
                          <a:spcPct val="115000"/>
                        </a:lnSpc>
                        <a:spcAft>
                          <a:spcPts val="0"/>
                        </a:spcAft>
                      </a:pPr>
                      <a:r>
                        <a:rPr kumimoji="0" lang="en-US" sz="1400" kern="1200" dirty="0">
                          <a:solidFill>
                            <a:schemeClr val="dk1"/>
                          </a:solidFill>
                          <a:effectLst/>
                          <a:latin typeface="Times New Roman" pitchFamily="18" charset="0"/>
                          <a:ea typeface="+mn-ea"/>
                          <a:cs typeface="Times New Roman" pitchFamily="18" charset="0"/>
                        </a:rPr>
                        <a:t> </a:t>
                      </a:r>
                      <a:r>
                        <a:rPr lang="en-US" sz="1400" dirty="0">
                          <a:solidFill>
                            <a:schemeClr val="tx1"/>
                          </a:solidFill>
                          <a:latin typeface="Times New Roman" pitchFamily="18" charset="0"/>
                          <a:ea typeface="MS Mincho"/>
                          <a:cs typeface="Times New Roman" pitchFamily="18" charset="0"/>
                        </a:rPr>
                        <a:t>2. System lacks sophisticated data analysis or predictive alert capabilities.</a:t>
                      </a:r>
                    </a:p>
                  </a:txBody>
                  <a:tcPr marL="60758" marR="60758" marT="0" marB="0"/>
                </a:tc>
                <a:extLst>
                  <a:ext uri="{0D108BD9-81ED-4DB2-BD59-A6C34878D82A}">
                    <a16:rowId xmlns="" xmlns:a16="http://schemas.microsoft.com/office/drawing/2014/main" val="10001"/>
                  </a:ext>
                </a:extLst>
              </a:tr>
            </a:tbl>
          </a:graphicData>
        </a:graphic>
      </p:graphicFrame>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 xmlns:p14="http://schemas.microsoft.com/office/powerpoint/2010/main" val="2169965786"/>
              </p:ext>
            </p:extLst>
          </p:nvPr>
        </p:nvGraphicFramePr>
        <p:xfrm>
          <a:off x="614330" y="559837"/>
          <a:ext cx="9572691" cy="5152644"/>
        </p:xfrm>
        <a:graphic>
          <a:graphicData uri="http://schemas.openxmlformats.org/drawingml/2006/table">
            <a:tbl>
              <a:tblPr firstRow="1" bandRow="1">
                <a:tableStyleId>{5C22544A-7EE6-4342-B048-85BDC9FD1C3A}</a:tableStyleId>
              </a:tblPr>
              <a:tblGrid>
                <a:gridCol w="857255">
                  <a:extLst>
                    <a:ext uri="{9D8B030D-6E8A-4147-A177-3AD203B41FA5}">
                      <a16:colId xmlns="" xmlns:a16="http://schemas.microsoft.com/office/drawing/2014/main" val="3168399566"/>
                    </a:ext>
                  </a:extLst>
                </a:gridCol>
                <a:gridCol w="1931247">
                  <a:extLst>
                    <a:ext uri="{9D8B030D-6E8A-4147-A177-3AD203B41FA5}">
                      <a16:colId xmlns="" xmlns:a16="http://schemas.microsoft.com/office/drawing/2014/main" val="20000"/>
                    </a:ext>
                  </a:extLst>
                </a:gridCol>
                <a:gridCol w="1573396">
                  <a:extLst>
                    <a:ext uri="{9D8B030D-6E8A-4147-A177-3AD203B41FA5}">
                      <a16:colId xmlns="" xmlns:a16="http://schemas.microsoft.com/office/drawing/2014/main" val="20001"/>
                    </a:ext>
                  </a:extLst>
                </a:gridCol>
                <a:gridCol w="1573396">
                  <a:extLst>
                    <a:ext uri="{9D8B030D-6E8A-4147-A177-3AD203B41FA5}">
                      <a16:colId xmlns="" xmlns:a16="http://schemas.microsoft.com/office/drawing/2014/main" val="20002"/>
                    </a:ext>
                  </a:extLst>
                </a:gridCol>
                <a:gridCol w="1573396">
                  <a:extLst>
                    <a:ext uri="{9D8B030D-6E8A-4147-A177-3AD203B41FA5}">
                      <a16:colId xmlns="" xmlns:a16="http://schemas.microsoft.com/office/drawing/2014/main" val="20003"/>
                    </a:ext>
                  </a:extLst>
                </a:gridCol>
                <a:gridCol w="2064001">
                  <a:extLst>
                    <a:ext uri="{9D8B030D-6E8A-4147-A177-3AD203B41FA5}">
                      <a16:colId xmlns="" xmlns:a16="http://schemas.microsoft.com/office/drawing/2014/main" val="20004"/>
                    </a:ext>
                  </a:extLst>
                </a:gridCol>
              </a:tblGrid>
              <a:tr h="2340475">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5)    </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Smart System for Real-Time Remote Patient Monitoring Based on IoT</a:t>
                      </a:r>
                    </a:p>
                    <a:p>
                      <a:pPr algn="just">
                        <a:lnSpc>
                          <a:spcPct val="115000"/>
                        </a:lnSpc>
                        <a:spcAft>
                          <a:spcPts val="0"/>
                        </a:spcAft>
                      </a:pPr>
                      <a:r>
                        <a:rPr lang="en-IN" sz="1400" b="0" dirty="0">
                          <a:solidFill>
                            <a:schemeClr val="tx1"/>
                          </a:solidFill>
                          <a:latin typeface="Times New Roman" pitchFamily="18" charset="0"/>
                          <a:ea typeface="Calibri" pitchFamily="34" charset="0"/>
                          <a:cs typeface="Times New Roman" pitchFamily="18" charset="0"/>
                        </a:rPr>
                        <a:t>Author-Nasser M. Al-</a:t>
                      </a:r>
                      <a:r>
                        <a:rPr lang="en-IN" sz="1400" b="0" dirty="0" err="1">
                          <a:solidFill>
                            <a:schemeClr val="tx1"/>
                          </a:solidFill>
                          <a:latin typeface="Times New Roman" pitchFamily="18" charset="0"/>
                          <a:ea typeface="Calibri" pitchFamily="34" charset="0"/>
                          <a:cs typeface="Times New Roman" pitchFamily="18" charset="0"/>
                        </a:rPr>
                        <a:t>Zidi</a:t>
                      </a:r>
                      <a:endParaRPr lang="en-US" sz="1400" b="0" dirty="0">
                        <a:solidFill>
                          <a:schemeClr val="tx1"/>
                        </a:solidFill>
                        <a:latin typeface="Times New Roman" pitchFamily="18" charset="0"/>
                        <a:ea typeface="MS Mincho"/>
                        <a:cs typeface="Times New Roman" pitchFamily="18" charset="0"/>
                      </a:endParaRPr>
                    </a:p>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Year-2019</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Blood Pressure, Temperature, Heart Rate</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System uses </a:t>
                      </a:r>
                      <a:r>
                        <a:rPr lang="en-US" sz="1400" b="0" dirty="0" err="1">
                          <a:solidFill>
                            <a:schemeClr val="tx1"/>
                          </a:solidFill>
                          <a:latin typeface="Times New Roman" pitchFamily="18" charset="0"/>
                          <a:ea typeface="MS Mincho"/>
                          <a:cs typeface="Times New Roman" pitchFamily="18" charset="0"/>
                        </a:rPr>
                        <a:t>Arduino</a:t>
                      </a:r>
                      <a:r>
                        <a:rPr lang="en-US" sz="1400" b="0" dirty="0">
                          <a:solidFill>
                            <a:schemeClr val="tx1"/>
                          </a:solidFill>
                          <a:latin typeface="Times New Roman" pitchFamily="18" charset="0"/>
                          <a:ea typeface="MS Mincho"/>
                          <a:cs typeface="Times New Roman" pitchFamily="18" charset="0"/>
                        </a:rPr>
                        <a:t> and </a:t>
                      </a:r>
                      <a:r>
                        <a:rPr lang="en-US" sz="1400" b="0" dirty="0" err="1">
                          <a:solidFill>
                            <a:schemeClr val="tx1"/>
                          </a:solidFill>
                          <a:latin typeface="Times New Roman" pitchFamily="18" charset="0"/>
                          <a:ea typeface="MS Mincho"/>
                          <a:cs typeface="Times New Roman" pitchFamily="18" charset="0"/>
                        </a:rPr>
                        <a:t>NodeMCU</a:t>
                      </a:r>
                      <a:r>
                        <a:rPr lang="en-US" sz="1400" b="0" dirty="0">
                          <a:solidFill>
                            <a:schemeClr val="tx1"/>
                          </a:solidFill>
                          <a:latin typeface="Times New Roman" pitchFamily="18" charset="0"/>
                          <a:ea typeface="MS Mincho"/>
                          <a:cs typeface="Times New Roman" pitchFamily="18" charset="0"/>
                        </a:rPr>
                        <a:t> to collect data from sensors and transmit to a cloud database via Wi-Fi, with real-time monitoring through Android app and website</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Proposes a wearable device with alert notifications, enabling real-time data access and emergency alert systems for doctors through cloud integration.</a:t>
                      </a:r>
                    </a:p>
                  </a:txBody>
                  <a:tcPr marL="60758" marR="60758" marT="0" marB="0">
                    <a:solidFill>
                      <a:schemeClr val="accent1">
                        <a:lumMod val="20000"/>
                        <a:lumOff val="80000"/>
                      </a:schemeClr>
                    </a:solidFill>
                  </a:tcPr>
                </a:tc>
                <a:tc>
                  <a:txBody>
                    <a:bodyPr/>
                    <a:lstStyle/>
                    <a:p>
                      <a:pPr algn="just">
                        <a:lnSpc>
                          <a:spcPct val="115000"/>
                        </a:lnSpc>
                        <a:spcAft>
                          <a:spcPts val="0"/>
                        </a:spcAft>
                      </a:pPr>
                      <a:r>
                        <a:rPr lang="en-US" sz="1400" b="0" dirty="0">
                          <a:solidFill>
                            <a:schemeClr val="tx1"/>
                          </a:solidFill>
                          <a:latin typeface="Times New Roman" pitchFamily="18" charset="0"/>
                          <a:ea typeface="MS Mincho"/>
                          <a:cs typeface="Times New Roman" pitchFamily="18" charset="0"/>
                        </a:rPr>
                        <a:t>1. Limited sensor types restrict the range of health indicators.</a:t>
                      </a:r>
                      <a:br>
                        <a:rPr lang="en-US" sz="1400" b="0" dirty="0">
                          <a:solidFill>
                            <a:schemeClr val="tx1"/>
                          </a:solidFill>
                          <a:latin typeface="Times New Roman" pitchFamily="18" charset="0"/>
                          <a:ea typeface="MS Mincho"/>
                          <a:cs typeface="Times New Roman" pitchFamily="18" charset="0"/>
                        </a:rPr>
                      </a:br>
                      <a:r>
                        <a:rPr lang="en-US" sz="1400" b="0" dirty="0">
                          <a:solidFill>
                            <a:schemeClr val="tx1"/>
                          </a:solidFill>
                          <a:latin typeface="Times New Roman" pitchFamily="18" charset="0"/>
                          <a:ea typeface="MS Mincho"/>
                          <a:cs typeface="Times New Roman" pitchFamily="18" charset="0"/>
                        </a:rPr>
                        <a:t>2. System lacks sophisticated data analysis or predictive alert capabilities.</a:t>
                      </a:r>
                    </a:p>
                  </a:txBody>
                  <a:tcPr marL="60758" marR="60758" marT="0" marB="0">
                    <a:solidFill>
                      <a:schemeClr val="accent1">
                        <a:lumMod val="20000"/>
                        <a:lumOff val="80000"/>
                      </a:schemeClr>
                    </a:solidFill>
                  </a:tcPr>
                </a:tc>
                <a:extLst>
                  <a:ext uri="{0D108BD9-81ED-4DB2-BD59-A6C34878D82A}">
                    <a16:rowId xmlns="" xmlns:a16="http://schemas.microsoft.com/office/drawing/2014/main" val="10000"/>
                  </a:ext>
                </a:extLst>
              </a:tr>
              <a:tr h="2212864">
                <a:tc>
                  <a:txBody>
                    <a:bodyPr/>
                    <a:lstStyle/>
                    <a:p>
                      <a:pPr algn="just">
                        <a:lnSpc>
                          <a:spcPct val="115000"/>
                        </a:lnSpc>
                        <a:spcAft>
                          <a:spcPts val="0"/>
                        </a:spcAft>
                      </a:pPr>
                      <a:r>
                        <a:rPr lang="en-US" sz="1400" dirty="0">
                          <a:latin typeface="Times New Roman" pitchFamily="18" charset="0"/>
                          <a:ea typeface="MS Mincho"/>
                          <a:cs typeface="Times New Roman" pitchFamily="18" charset="0"/>
                        </a:rPr>
                        <a:t>6)</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IoT-Based Patient Monitoring System Using ECG Sensor</a:t>
                      </a:r>
                    </a:p>
                    <a:p>
                      <a:pPr algn="just">
                        <a:lnSpc>
                          <a:spcPct val="115000"/>
                        </a:lnSpc>
                        <a:spcAft>
                          <a:spcPts val="0"/>
                        </a:spcAft>
                      </a:pPr>
                      <a:r>
                        <a:rPr lang="en-US" sz="1400" dirty="0">
                          <a:latin typeface="Times New Roman" pitchFamily="18" charset="0"/>
                          <a:ea typeface="MS Mincho"/>
                          <a:cs typeface="Times New Roman" pitchFamily="18" charset="0"/>
                        </a:rPr>
                        <a:t>Authors-</a:t>
                      </a:r>
                      <a:r>
                        <a:rPr lang="en-IN" sz="1400" dirty="0" err="1">
                          <a:latin typeface="Times New Roman" pitchFamily="18" charset="0"/>
                          <a:cs typeface="Times New Roman" pitchFamily="18" charset="0"/>
                        </a:rPr>
                        <a:t>Alvee</a:t>
                      </a:r>
                      <a:r>
                        <a:rPr lang="en-IN" sz="1400" dirty="0">
                          <a:latin typeface="Times New Roman" pitchFamily="18" charset="0"/>
                          <a:cs typeface="Times New Roman" pitchFamily="18" charset="0"/>
                        </a:rPr>
                        <a:t> Rahman; Nawab Haider Ghani; </a:t>
                      </a:r>
                      <a:r>
                        <a:rPr lang="en-IN" sz="1400" dirty="0" err="1">
                          <a:latin typeface="Times New Roman" pitchFamily="18" charset="0"/>
                          <a:cs typeface="Times New Roman" pitchFamily="18" charset="0"/>
                        </a:rPr>
                        <a:t>Tahsinur</a:t>
                      </a:r>
                      <a:r>
                        <a:rPr lang="en-IN" sz="1400" dirty="0">
                          <a:latin typeface="Times New Roman" pitchFamily="18" charset="0"/>
                          <a:cs typeface="Times New Roman" pitchFamily="18" charset="0"/>
                        </a:rPr>
                        <a:t> Rahman   </a:t>
                      </a:r>
                      <a:endParaRPr lang="en-US" sz="1400" dirty="0">
                        <a:latin typeface="Times New Roman" pitchFamily="18" charset="0"/>
                        <a:ea typeface="MS Mincho"/>
                        <a:cs typeface="Times New Roman" pitchFamily="18" charset="0"/>
                      </a:endParaRPr>
                    </a:p>
                    <a:p>
                      <a:pPr algn="just">
                        <a:lnSpc>
                          <a:spcPct val="115000"/>
                        </a:lnSpc>
                        <a:spcAft>
                          <a:spcPts val="0"/>
                        </a:spcAft>
                      </a:pPr>
                      <a:r>
                        <a:rPr lang="en-US" sz="1400" dirty="0">
                          <a:latin typeface="Times New Roman" pitchFamily="18" charset="0"/>
                          <a:ea typeface="MS Mincho"/>
                          <a:cs typeface="Times New Roman" pitchFamily="18" charset="0"/>
                        </a:rPr>
                        <a:t>Year-2019</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ECG (AD8232), temperature sensor</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Raspberry Pi processes ECG and temperature data, storing it on the cloud. Alerts sent via SMS; offers live video streaming of patient condition.</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Emphasizes affordability and functionality, suitable for hospitals or home care. Offers a website for data visualization and live streaming through Pi camera.</a:t>
                      </a:r>
                    </a:p>
                  </a:txBody>
                  <a:tcPr marL="60758" marR="60758" marT="0" marB="0"/>
                </a:tc>
                <a:tc>
                  <a:txBody>
                    <a:bodyPr/>
                    <a:lstStyle/>
                    <a:p>
                      <a:pPr algn="just">
                        <a:lnSpc>
                          <a:spcPct val="115000"/>
                        </a:lnSpc>
                        <a:spcAft>
                          <a:spcPts val="0"/>
                        </a:spcAft>
                      </a:pPr>
                      <a:r>
                        <a:rPr lang="en-US" sz="1400" dirty="0">
                          <a:latin typeface="Times New Roman" pitchFamily="18" charset="0"/>
                          <a:ea typeface="MS Mincho"/>
                          <a:cs typeface="Times New Roman" pitchFamily="18" charset="0"/>
                        </a:rPr>
                        <a:t>Focused on only ECG and temperature; video streaming may be bandwidth-intensive, lacks patient engagement features.</a:t>
                      </a:r>
                    </a:p>
                  </a:txBody>
                  <a:tcPr marL="60758" marR="60758" marT="0" marB="0"/>
                </a:tc>
                <a:extLst>
                  <a:ext uri="{0D108BD9-81ED-4DB2-BD59-A6C34878D82A}">
                    <a16:rowId xmlns="" xmlns:a16="http://schemas.microsoft.com/office/drawing/2014/main" val="10001"/>
                  </a:ext>
                </a:extLst>
              </a:tr>
            </a:tbl>
          </a:graphicData>
        </a:graphic>
      </p:graphicFrame>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latin typeface="Times New Roman" pitchFamily="18" charset="0"/>
                <a:cs typeface="Times New Roman" pitchFamily="18" charset="0"/>
              </a:rPr>
              <a:t>Project Planning and Timeline</a:t>
            </a:r>
            <a:endParaRPr lang="en-US" dirty="0">
              <a:solidFill>
                <a:srgbClr val="FF0000"/>
              </a:solidFill>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14329" y="1357298"/>
            <a:ext cx="9286940" cy="550070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976822" y="1600200"/>
            <a:ext cx="8847705" cy="4525963"/>
          </a:xfrm>
          <a:prstGeom prst="rect">
            <a:avLst/>
          </a:prstGeom>
          <a:noFill/>
          <a:ln w="9525">
            <a:noFill/>
            <a:miter lim="800000"/>
            <a:headEnd/>
            <a:tailEnd/>
          </a:ln>
          <a:effectLst/>
        </p:spPr>
      </p:pic>
      <p:sp>
        <p:nvSpPr>
          <p:cNvPr id="5" name="Title 1"/>
          <p:cNvSpPr>
            <a:spLocks noGrp="1"/>
          </p:cNvSpPr>
          <p:nvPr>
            <p:ph type="title"/>
          </p:nvPr>
        </p:nvSpPr>
        <p:spPr>
          <a:xfrm>
            <a:off x="540068" y="274638"/>
            <a:ext cx="9721215" cy="1143000"/>
          </a:xfrm>
        </p:spPr>
        <p:txBody>
          <a:bodyPr/>
          <a:lstStyle/>
          <a:p>
            <a:r>
              <a:rPr lang="en-IN" dirty="0" smtClean="0">
                <a:solidFill>
                  <a:srgbClr val="FF0000"/>
                </a:solidFill>
                <a:latin typeface="Times New Roman" pitchFamily="18" charset="0"/>
                <a:cs typeface="Times New Roman" pitchFamily="18" charset="0"/>
              </a:rPr>
              <a:t>Work Break Down</a:t>
            </a:r>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64*404"/>
  <p:tag name="TABLE_ENDDRAG_RECT" val="19*96*664*404"/>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77*349"/>
  <p:tag name="TABLE_ENDDRAG_RECT" val="15*64*677*3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1431</Words>
  <Application>Microsoft Office PowerPoint</Application>
  <PresentationFormat>Custom</PresentationFormat>
  <Paragraphs>150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Remote Patient Monitoring  System </vt:lpstr>
      <vt:lpstr>Content </vt:lpstr>
      <vt:lpstr>Introduction</vt:lpstr>
      <vt:lpstr>Objectives</vt:lpstr>
      <vt:lpstr>Literature Survey </vt:lpstr>
      <vt:lpstr>Slide 6</vt:lpstr>
      <vt:lpstr>Slide 7</vt:lpstr>
      <vt:lpstr>Project Planning and Timeline</vt:lpstr>
      <vt:lpstr>Work Break Down</vt:lpstr>
      <vt:lpstr>Component Specification</vt:lpstr>
      <vt:lpstr>Slide 11</vt:lpstr>
      <vt:lpstr>Block Diagram </vt:lpstr>
      <vt:lpstr>Input &amp; Output Parameters </vt:lpstr>
      <vt:lpstr>Slide 14</vt:lpstr>
      <vt:lpstr>Results</vt:lpstr>
      <vt:lpstr>Slide 16</vt:lpstr>
      <vt:lpstr>Conclusion</vt:lpstr>
      <vt:lpstr>References</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Patient Monitoring System</dc:title>
  <dc:creator>LENOVO</dc:creator>
  <cp:lastModifiedBy>LENOVO</cp:lastModifiedBy>
  <cp:revision>15</cp:revision>
  <dcterms:created xsi:type="dcterms:W3CDTF">2025-01-07T16:37:43Z</dcterms:created>
  <dcterms:modified xsi:type="dcterms:W3CDTF">2025-01-15T14:05:43Z</dcterms:modified>
</cp:coreProperties>
</file>